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7"/>
  </p:notesMasterIdLst>
  <p:sldIdLst>
    <p:sldId id="256" r:id="rId2"/>
    <p:sldId id="257" r:id="rId3"/>
    <p:sldId id="258" r:id="rId4"/>
    <p:sldId id="259" r:id="rId5"/>
    <p:sldId id="261" r:id="rId6"/>
    <p:sldId id="260" r:id="rId7"/>
    <p:sldId id="262" r:id="rId8"/>
    <p:sldId id="268" r:id="rId9"/>
    <p:sldId id="269" r:id="rId10"/>
    <p:sldId id="271" r:id="rId11"/>
    <p:sldId id="264" r:id="rId12"/>
    <p:sldId id="263" r:id="rId13"/>
    <p:sldId id="265" r:id="rId14"/>
    <p:sldId id="266" r:id="rId15"/>
    <p:sldId id="267" r:id="rId16"/>
  </p:sldIdLst>
  <p:sldSz cx="12192000" cy="6858000"/>
  <p:notesSz cx="6858000" cy="9144000"/>
  <p:embeddedFontLst>
    <p:embeddedFont>
      <p:font typeface="Bree Serif" panose="02000503040000020004" charset="0"/>
      <p:regular r:id="rId18"/>
    </p:embeddedFont>
  </p:embeddedFontLst>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008CED"/>
    <a:srgbClr val="0C6CB3"/>
    <a:srgbClr val="242424"/>
    <a:srgbClr val="29C93F"/>
    <a:srgbClr val="FEBD2E"/>
    <a:srgbClr val="FF5F57"/>
    <a:srgbClr val="292929"/>
    <a:srgbClr val="016D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59"/>
    <p:restoredTop sz="94789"/>
  </p:normalViewPr>
  <p:slideViewPr>
    <p:cSldViewPr showGuides="1">
      <p:cViewPr>
        <p:scale>
          <a:sx n="66" d="100"/>
          <a:sy n="66" d="100"/>
        </p:scale>
        <p:origin x="750" y="18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B2C06-B218-3644-8724-4CB8B350A156}" type="datetimeFigureOut">
              <a:t>29/10/2025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959566-660B-7D44-A1EF-89E96B4D5A73}" type="slidenum">
              <a:t>‹#›</a:t>
            </a:fld>
            <a:endParaRPr lang="en-VN"/>
          </a:p>
        </p:txBody>
      </p:sp>
    </p:spTree>
    <p:extLst>
      <p:ext uri="{BB962C8B-B14F-4D97-AF65-F5344CB8AC3E}">
        <p14:creationId xmlns:p14="http://schemas.microsoft.com/office/powerpoint/2010/main" val="2023803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4</a:t>
            </a:fld>
            <a:endParaRPr lang="en-VN"/>
          </a:p>
        </p:txBody>
      </p:sp>
    </p:spTree>
    <p:extLst>
      <p:ext uri="{BB962C8B-B14F-4D97-AF65-F5344CB8AC3E}">
        <p14:creationId xmlns:p14="http://schemas.microsoft.com/office/powerpoint/2010/main" val="1895112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13</a:t>
            </a:fld>
            <a:endParaRPr lang="en-VN"/>
          </a:p>
        </p:txBody>
      </p:sp>
    </p:spTree>
    <p:extLst>
      <p:ext uri="{BB962C8B-B14F-4D97-AF65-F5344CB8AC3E}">
        <p14:creationId xmlns:p14="http://schemas.microsoft.com/office/powerpoint/2010/main" val="101991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14</a:t>
            </a:fld>
            <a:endParaRPr lang="en-VN"/>
          </a:p>
        </p:txBody>
      </p:sp>
    </p:spTree>
    <p:extLst>
      <p:ext uri="{BB962C8B-B14F-4D97-AF65-F5344CB8AC3E}">
        <p14:creationId xmlns:p14="http://schemas.microsoft.com/office/powerpoint/2010/main" val="2965786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15</a:t>
            </a:fld>
            <a:endParaRPr lang="en-VN"/>
          </a:p>
        </p:txBody>
      </p:sp>
    </p:spTree>
    <p:extLst>
      <p:ext uri="{BB962C8B-B14F-4D97-AF65-F5344CB8AC3E}">
        <p14:creationId xmlns:p14="http://schemas.microsoft.com/office/powerpoint/2010/main" val="3938794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5</a:t>
            </a:fld>
            <a:endParaRPr lang="en-VN"/>
          </a:p>
        </p:txBody>
      </p:sp>
    </p:spTree>
    <p:extLst>
      <p:ext uri="{BB962C8B-B14F-4D97-AF65-F5344CB8AC3E}">
        <p14:creationId xmlns:p14="http://schemas.microsoft.com/office/powerpoint/2010/main" val="3072096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6</a:t>
            </a:fld>
            <a:endParaRPr lang="en-VN"/>
          </a:p>
        </p:txBody>
      </p:sp>
    </p:spTree>
    <p:extLst>
      <p:ext uri="{BB962C8B-B14F-4D97-AF65-F5344CB8AC3E}">
        <p14:creationId xmlns:p14="http://schemas.microsoft.com/office/powerpoint/2010/main" val="1946962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solidFill>
                  <a:schemeClr val="bg1"/>
                </a:solidFill>
                <a:latin typeface="Bree Serif" panose="02000503040000020004" pitchFamily="2" charset="77"/>
              </a:rPr>
              <a:t>(nếu bạn muốn thêm hoặc xóa các phần tử vào/ra khỏi một mảng, bạn phải tạo một mảng mới)</a:t>
            </a:r>
            <a:endParaRPr lang="en-VN"/>
          </a:p>
        </p:txBody>
      </p:sp>
      <p:sp>
        <p:nvSpPr>
          <p:cNvPr id="4" name="Slide Number Placeholder 3"/>
          <p:cNvSpPr>
            <a:spLocks noGrp="1"/>
          </p:cNvSpPr>
          <p:nvPr>
            <p:ph type="sldNum" sz="quarter" idx="5"/>
          </p:nvPr>
        </p:nvSpPr>
        <p:spPr/>
        <p:txBody>
          <a:bodyPr/>
          <a:lstStyle/>
          <a:p>
            <a:fld id="{16959566-660B-7D44-A1EF-89E96B4D5A73}" type="slidenum">
              <a:t>7</a:t>
            </a:fld>
            <a:endParaRPr lang="en-VN"/>
          </a:p>
        </p:txBody>
      </p:sp>
    </p:spTree>
    <p:extLst>
      <p:ext uri="{BB962C8B-B14F-4D97-AF65-F5344CB8AC3E}">
        <p14:creationId xmlns:p14="http://schemas.microsoft.com/office/powerpoint/2010/main" val="3966790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58C6E-3C05-07A6-3A49-13B99C410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69492-70FE-22C3-B17D-C193C5ECB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6FA39-C4B3-85A3-A1B3-4EF0A66E57DA}"/>
              </a:ext>
            </a:extLst>
          </p:cNvPr>
          <p:cNvSpPr>
            <a:spLocks noGrp="1"/>
          </p:cNvSpPr>
          <p:nvPr>
            <p:ph type="body" idx="1"/>
          </p:nvPr>
        </p:nvSpPr>
        <p:spPr/>
        <p:txBody>
          <a:bodyPr/>
          <a:lstStyle/>
          <a:p>
            <a:r>
              <a:rPr lang="vi-VN" sz="1200">
                <a:solidFill>
                  <a:schemeClr val="bg1"/>
                </a:solidFill>
                <a:latin typeface="Bree Serif" panose="02000503040000020004" pitchFamily="2" charset="77"/>
              </a:rPr>
              <a:t>(nếu bạn muốn thêm hoặc xóa các phần tử vào/ra khỏi một mảng, bạn phải tạo một mảng mới)</a:t>
            </a:r>
            <a:endParaRPr lang="en-VN"/>
          </a:p>
        </p:txBody>
      </p:sp>
      <p:sp>
        <p:nvSpPr>
          <p:cNvPr id="4" name="Slide Number Placeholder 3">
            <a:extLst>
              <a:ext uri="{FF2B5EF4-FFF2-40B4-BE49-F238E27FC236}">
                <a16:creationId xmlns:a16="http://schemas.microsoft.com/office/drawing/2014/main" id="{560726A4-DC9D-86F9-DE06-DF0080FBD77D}"/>
              </a:ext>
            </a:extLst>
          </p:cNvPr>
          <p:cNvSpPr>
            <a:spLocks noGrp="1"/>
          </p:cNvSpPr>
          <p:nvPr>
            <p:ph type="sldNum" sz="quarter" idx="5"/>
          </p:nvPr>
        </p:nvSpPr>
        <p:spPr/>
        <p:txBody>
          <a:bodyPr/>
          <a:lstStyle/>
          <a:p>
            <a:fld id="{16959566-660B-7D44-A1EF-89E96B4D5A73}" type="slidenum">
              <a:t>8</a:t>
            </a:fld>
            <a:endParaRPr lang="en-VN"/>
          </a:p>
        </p:txBody>
      </p:sp>
    </p:spTree>
    <p:extLst>
      <p:ext uri="{BB962C8B-B14F-4D97-AF65-F5344CB8AC3E}">
        <p14:creationId xmlns:p14="http://schemas.microsoft.com/office/powerpoint/2010/main" val="3361134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C64D5-8395-204C-52A7-06842FD1AF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36C1D-AE65-0FBB-6EDD-89A7229D3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13E57-70CA-03FA-00B4-DE4F01A89CA4}"/>
              </a:ext>
            </a:extLst>
          </p:cNvPr>
          <p:cNvSpPr>
            <a:spLocks noGrp="1"/>
          </p:cNvSpPr>
          <p:nvPr>
            <p:ph type="body" idx="1"/>
          </p:nvPr>
        </p:nvSpPr>
        <p:spPr/>
        <p:txBody>
          <a:bodyPr/>
          <a:lstStyle/>
          <a:p>
            <a:r>
              <a:rPr lang="vi-VN" sz="1200">
                <a:solidFill>
                  <a:schemeClr val="bg1"/>
                </a:solidFill>
                <a:latin typeface="Bree Serif" panose="02000503040000020004" pitchFamily="2" charset="77"/>
              </a:rPr>
              <a:t>(nếu bạn muốn thêm hoặc xóa các phần tử vào/ra khỏi một mảng, bạn phải tạo một mảng mới)</a:t>
            </a:r>
            <a:endParaRPr lang="en-VN"/>
          </a:p>
        </p:txBody>
      </p:sp>
      <p:sp>
        <p:nvSpPr>
          <p:cNvPr id="4" name="Slide Number Placeholder 3">
            <a:extLst>
              <a:ext uri="{FF2B5EF4-FFF2-40B4-BE49-F238E27FC236}">
                <a16:creationId xmlns:a16="http://schemas.microsoft.com/office/drawing/2014/main" id="{7B55EA66-5720-CAE8-139E-E9E4FC0F3383}"/>
              </a:ext>
            </a:extLst>
          </p:cNvPr>
          <p:cNvSpPr>
            <a:spLocks noGrp="1"/>
          </p:cNvSpPr>
          <p:nvPr>
            <p:ph type="sldNum" sz="quarter" idx="5"/>
          </p:nvPr>
        </p:nvSpPr>
        <p:spPr/>
        <p:txBody>
          <a:bodyPr/>
          <a:lstStyle/>
          <a:p>
            <a:fld id="{16959566-660B-7D44-A1EF-89E96B4D5A73}" type="slidenum">
              <a:t>9</a:t>
            </a:fld>
            <a:endParaRPr lang="en-VN"/>
          </a:p>
        </p:txBody>
      </p:sp>
    </p:spTree>
    <p:extLst>
      <p:ext uri="{BB962C8B-B14F-4D97-AF65-F5344CB8AC3E}">
        <p14:creationId xmlns:p14="http://schemas.microsoft.com/office/powerpoint/2010/main" val="1428048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C6194-BCA1-FE83-D5F0-A17F22021C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A3937C-93EF-F985-D9A8-A231B693E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4EB90-ECFB-9572-3C03-C03306055523}"/>
              </a:ext>
            </a:extLst>
          </p:cNvPr>
          <p:cNvSpPr>
            <a:spLocks noGrp="1"/>
          </p:cNvSpPr>
          <p:nvPr>
            <p:ph type="body" idx="1"/>
          </p:nvPr>
        </p:nvSpPr>
        <p:spPr/>
        <p:txBody>
          <a:bodyPr/>
          <a:lstStyle/>
          <a:p>
            <a:r>
              <a:rPr lang="vi-VN" sz="1200">
                <a:solidFill>
                  <a:schemeClr val="bg1"/>
                </a:solidFill>
                <a:latin typeface="Bree Serif" panose="02000503040000020004" pitchFamily="2" charset="77"/>
              </a:rPr>
              <a:t>(nếu bạn muốn thêm hoặc xóa các phần tử vào/ra khỏi một mảng, bạn phải tạo một mảng mới)</a:t>
            </a:r>
            <a:endParaRPr lang="en-VN"/>
          </a:p>
        </p:txBody>
      </p:sp>
      <p:sp>
        <p:nvSpPr>
          <p:cNvPr id="4" name="Slide Number Placeholder 3">
            <a:extLst>
              <a:ext uri="{FF2B5EF4-FFF2-40B4-BE49-F238E27FC236}">
                <a16:creationId xmlns:a16="http://schemas.microsoft.com/office/drawing/2014/main" id="{0294D42F-6F2E-2DBF-02A3-07FA815F86A0}"/>
              </a:ext>
            </a:extLst>
          </p:cNvPr>
          <p:cNvSpPr>
            <a:spLocks noGrp="1"/>
          </p:cNvSpPr>
          <p:nvPr>
            <p:ph type="sldNum" sz="quarter" idx="5"/>
          </p:nvPr>
        </p:nvSpPr>
        <p:spPr/>
        <p:txBody>
          <a:bodyPr/>
          <a:lstStyle/>
          <a:p>
            <a:fld id="{16959566-660B-7D44-A1EF-89E96B4D5A73}" type="slidenum">
              <a:t>10</a:t>
            </a:fld>
            <a:endParaRPr lang="en-VN"/>
          </a:p>
        </p:txBody>
      </p:sp>
    </p:spTree>
    <p:extLst>
      <p:ext uri="{BB962C8B-B14F-4D97-AF65-F5344CB8AC3E}">
        <p14:creationId xmlns:p14="http://schemas.microsoft.com/office/powerpoint/2010/main" val="3609682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11</a:t>
            </a:fld>
            <a:endParaRPr lang="en-VN"/>
          </a:p>
        </p:txBody>
      </p:sp>
    </p:spTree>
    <p:extLst>
      <p:ext uri="{BB962C8B-B14F-4D97-AF65-F5344CB8AC3E}">
        <p14:creationId xmlns:p14="http://schemas.microsoft.com/office/powerpoint/2010/main" val="3841051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a:solidFill>
                  <a:schemeClr val="bg1"/>
                </a:solidFill>
                <a:latin typeface="Bree Serif" panose="02000503040000020004" pitchFamily="2" charset="77"/>
              </a:rPr>
              <a:t>Lớp LinkedList là một tập hợp có thể chứa nhiều đối tượng cùng kiểu, giống như ArrayList.Lớp LinkedList có các phương thức giống như ArrayList vì cả hai đều tuân theo giao diện List. </a:t>
            </a:r>
            <a:endParaRPr lang="en-US">
              <a:solidFill>
                <a:schemeClr val="bg1"/>
              </a:solidFill>
              <a:latin typeface="Bree Serif" panose="02000503040000020004" pitchFamily="2" charset="77"/>
            </a:endParaRPr>
          </a:p>
          <a:p>
            <a:pPr fontAlgn="base"/>
            <a:endParaRPr lang="en-US">
              <a:solidFill>
                <a:schemeClr val="bg1"/>
              </a:solidFill>
              <a:latin typeface="Bree Serif" panose="02000503040000020004" pitchFamily="2" charset="77"/>
            </a:endParaRPr>
          </a:p>
          <a:p>
            <a:pPr fontAlgn="base"/>
            <a:r>
              <a:rPr lang="vi-VN">
                <a:solidFill>
                  <a:schemeClr val="bg1"/>
                </a:solidFill>
                <a:latin typeface="Bree Serif" panose="02000503040000020004" pitchFamily="2" charset="77"/>
              </a:rPr>
              <a:t>Điều này có nghĩa là bạn có thể thêm, thay đổi, xóa hoặc xóa các phần tử trong LinkedList giống như bạn làm với ArrayList.</a:t>
            </a:r>
            <a:endParaRPr lang="en-US">
              <a:solidFill>
                <a:schemeClr val="bg1"/>
              </a:solidFill>
              <a:latin typeface="Bree Serif" panose="02000503040000020004" pitchFamily="2" charset="77"/>
            </a:endParaRPr>
          </a:p>
          <a:p>
            <a:pPr fontAlgn="base"/>
            <a:endParaRPr lang="en-US">
              <a:solidFill>
                <a:schemeClr val="bg1"/>
              </a:solidFill>
              <a:latin typeface="Bree Serif" panose="02000503040000020004" pitchFamily="2" charset="77"/>
            </a:endParaRPr>
          </a:p>
          <a:p>
            <a:pPr fontAlgn="base"/>
            <a:r>
              <a:rPr lang="vi-VN">
                <a:solidFill>
                  <a:schemeClr val="bg1"/>
                </a:solidFill>
                <a:latin typeface="Bree Serif" panose="02000503040000020004" pitchFamily="2" charset="77"/>
              </a:rPr>
              <a:t>Tuy nhiên, mặc dù lớp ArrayList và lớp LinkedList có thể được sử dụng theo cùng một cách, nhưng chúng được xây dựng rất khác nhau.</a:t>
            </a:r>
            <a:endParaRPr lang="vi-VN" b="0" i="0" u="none" strike="noStrike">
              <a:solidFill>
                <a:schemeClr val="bg1"/>
              </a:solidFill>
              <a:effectLst/>
              <a:latin typeface="Bree Serif" panose="02000503040000020004" pitchFamily="2" charset="77"/>
            </a:endParaRPr>
          </a:p>
          <a:p>
            <a:endParaRPr lang="en-VN"/>
          </a:p>
        </p:txBody>
      </p:sp>
      <p:sp>
        <p:nvSpPr>
          <p:cNvPr id="4" name="Slide Number Placeholder 3"/>
          <p:cNvSpPr>
            <a:spLocks noGrp="1"/>
          </p:cNvSpPr>
          <p:nvPr>
            <p:ph type="sldNum" sz="quarter" idx="5"/>
          </p:nvPr>
        </p:nvSpPr>
        <p:spPr/>
        <p:txBody>
          <a:bodyPr/>
          <a:lstStyle/>
          <a:p>
            <a:fld id="{16959566-660B-7D44-A1EF-89E96B4D5A73}" type="slidenum">
              <a:t>12</a:t>
            </a:fld>
            <a:endParaRPr lang="en-VN"/>
          </a:p>
        </p:txBody>
      </p:sp>
    </p:spTree>
    <p:extLst>
      <p:ext uri="{BB962C8B-B14F-4D97-AF65-F5344CB8AC3E}">
        <p14:creationId xmlns:p14="http://schemas.microsoft.com/office/powerpoint/2010/main" val="1607604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E005-36C6-BCA7-B34C-9B34660A62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E356F36F-E4B9-7F7A-C6FD-6A9839817C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4593AF7F-2EB3-0B50-8F80-ED012299A601}"/>
              </a:ext>
            </a:extLst>
          </p:cNvPr>
          <p:cNvSpPr>
            <a:spLocks noGrp="1"/>
          </p:cNvSpPr>
          <p:nvPr>
            <p:ph type="dt" sz="half" idx="10"/>
          </p:nvPr>
        </p:nvSpPr>
        <p:spPr/>
        <p:txBody>
          <a:bodyPr/>
          <a:lstStyle/>
          <a:p>
            <a:fld id="{B5412010-36AF-BA4C-8834-2925620C56D2}" type="datetimeFigureOut">
              <a:t>29/10/2025</a:t>
            </a:fld>
            <a:endParaRPr lang="en-VN"/>
          </a:p>
        </p:txBody>
      </p:sp>
      <p:sp>
        <p:nvSpPr>
          <p:cNvPr id="5" name="Footer Placeholder 4">
            <a:extLst>
              <a:ext uri="{FF2B5EF4-FFF2-40B4-BE49-F238E27FC236}">
                <a16:creationId xmlns:a16="http://schemas.microsoft.com/office/drawing/2014/main" id="{079A93FB-E859-4498-D69F-5EC515F0AF04}"/>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ED7909F-A048-15DA-0FDC-05625C22C2EB}"/>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419144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FE4D-F45B-473C-78F9-F5D86E838B3D}"/>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780CBC3F-5343-8C69-94BA-21909167F9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A5CCCFA-2527-01E1-4743-9FD4989CA5C0}"/>
              </a:ext>
            </a:extLst>
          </p:cNvPr>
          <p:cNvSpPr>
            <a:spLocks noGrp="1"/>
          </p:cNvSpPr>
          <p:nvPr>
            <p:ph type="dt" sz="half" idx="10"/>
          </p:nvPr>
        </p:nvSpPr>
        <p:spPr/>
        <p:txBody>
          <a:bodyPr/>
          <a:lstStyle/>
          <a:p>
            <a:fld id="{B5412010-36AF-BA4C-8834-2925620C56D2}" type="datetimeFigureOut">
              <a:t>29/10/2025</a:t>
            </a:fld>
            <a:endParaRPr lang="en-VN"/>
          </a:p>
        </p:txBody>
      </p:sp>
      <p:sp>
        <p:nvSpPr>
          <p:cNvPr id="5" name="Footer Placeholder 4">
            <a:extLst>
              <a:ext uri="{FF2B5EF4-FFF2-40B4-BE49-F238E27FC236}">
                <a16:creationId xmlns:a16="http://schemas.microsoft.com/office/drawing/2014/main" id="{F84CD0A5-6630-056E-F1D5-9638A0B95F7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F9E353CC-D636-52EA-F899-8645A3AB144C}"/>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2185493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D4C836-DC2C-5E36-9E52-9D79FE8FCD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33B26C28-FB8F-8FDD-4E38-18E1C8543B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A95A8A7-5469-E2CF-1886-C2E26FAA0CE1}"/>
              </a:ext>
            </a:extLst>
          </p:cNvPr>
          <p:cNvSpPr>
            <a:spLocks noGrp="1"/>
          </p:cNvSpPr>
          <p:nvPr>
            <p:ph type="dt" sz="half" idx="10"/>
          </p:nvPr>
        </p:nvSpPr>
        <p:spPr/>
        <p:txBody>
          <a:bodyPr/>
          <a:lstStyle/>
          <a:p>
            <a:fld id="{B5412010-36AF-BA4C-8834-2925620C56D2}" type="datetimeFigureOut">
              <a:t>29/10/2025</a:t>
            </a:fld>
            <a:endParaRPr lang="en-VN"/>
          </a:p>
        </p:txBody>
      </p:sp>
      <p:sp>
        <p:nvSpPr>
          <p:cNvPr id="5" name="Footer Placeholder 4">
            <a:extLst>
              <a:ext uri="{FF2B5EF4-FFF2-40B4-BE49-F238E27FC236}">
                <a16:creationId xmlns:a16="http://schemas.microsoft.com/office/drawing/2014/main" id="{F3A75127-60E5-BE3E-CF18-2611B0E8C9B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94DF2A1B-64CC-8C5B-CAA1-9BFD26853C00}"/>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37059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1DE64-F45F-4022-99A9-F71BF33877DB}"/>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8F8A7219-F41A-F5F7-0D51-F6633846FE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C898CF6-BFC9-1775-2E7B-C7D6FB4F73A5}"/>
              </a:ext>
            </a:extLst>
          </p:cNvPr>
          <p:cNvSpPr>
            <a:spLocks noGrp="1"/>
          </p:cNvSpPr>
          <p:nvPr>
            <p:ph type="dt" sz="half" idx="10"/>
          </p:nvPr>
        </p:nvSpPr>
        <p:spPr/>
        <p:txBody>
          <a:bodyPr/>
          <a:lstStyle/>
          <a:p>
            <a:fld id="{B5412010-36AF-BA4C-8834-2925620C56D2}" type="datetimeFigureOut">
              <a:t>29/10/2025</a:t>
            </a:fld>
            <a:endParaRPr lang="en-VN"/>
          </a:p>
        </p:txBody>
      </p:sp>
      <p:sp>
        <p:nvSpPr>
          <p:cNvPr id="5" name="Footer Placeholder 4">
            <a:extLst>
              <a:ext uri="{FF2B5EF4-FFF2-40B4-BE49-F238E27FC236}">
                <a16:creationId xmlns:a16="http://schemas.microsoft.com/office/drawing/2014/main" id="{23CA2048-131F-7CA4-DA2E-7DFF84FCA50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E7C8AB95-C937-C6AC-A377-0F8FE96217A9}"/>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222327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9BE32-6079-6D53-26C4-6D5FDE4827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97DC9AB2-B0C4-8809-3E2B-C213170899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53BE1-040B-7973-3F4D-D6892859EA7E}"/>
              </a:ext>
            </a:extLst>
          </p:cNvPr>
          <p:cNvSpPr>
            <a:spLocks noGrp="1"/>
          </p:cNvSpPr>
          <p:nvPr>
            <p:ph type="dt" sz="half" idx="10"/>
          </p:nvPr>
        </p:nvSpPr>
        <p:spPr/>
        <p:txBody>
          <a:bodyPr/>
          <a:lstStyle/>
          <a:p>
            <a:fld id="{B5412010-36AF-BA4C-8834-2925620C56D2}" type="datetimeFigureOut">
              <a:t>29/10/2025</a:t>
            </a:fld>
            <a:endParaRPr lang="en-VN"/>
          </a:p>
        </p:txBody>
      </p:sp>
      <p:sp>
        <p:nvSpPr>
          <p:cNvPr id="5" name="Footer Placeholder 4">
            <a:extLst>
              <a:ext uri="{FF2B5EF4-FFF2-40B4-BE49-F238E27FC236}">
                <a16:creationId xmlns:a16="http://schemas.microsoft.com/office/drawing/2014/main" id="{23E07704-E893-64FE-C2A5-3C1857C0BAAA}"/>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FA6C2D7-EDA1-ECA8-5E85-75114A466B25}"/>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2454055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0CDD-1931-B861-7D55-D2DFFF06604D}"/>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CA2095A4-AAE9-6447-06D8-5932821C7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F0164853-B4A3-2E70-00E5-CF0EF0B21E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D7FD83DA-C60A-0E08-806E-DEB36E599ADC}"/>
              </a:ext>
            </a:extLst>
          </p:cNvPr>
          <p:cNvSpPr>
            <a:spLocks noGrp="1"/>
          </p:cNvSpPr>
          <p:nvPr>
            <p:ph type="dt" sz="half" idx="10"/>
          </p:nvPr>
        </p:nvSpPr>
        <p:spPr/>
        <p:txBody>
          <a:bodyPr/>
          <a:lstStyle/>
          <a:p>
            <a:fld id="{B5412010-36AF-BA4C-8834-2925620C56D2}" type="datetimeFigureOut">
              <a:t>29/10/2025</a:t>
            </a:fld>
            <a:endParaRPr lang="en-VN"/>
          </a:p>
        </p:txBody>
      </p:sp>
      <p:sp>
        <p:nvSpPr>
          <p:cNvPr id="6" name="Footer Placeholder 5">
            <a:extLst>
              <a:ext uri="{FF2B5EF4-FFF2-40B4-BE49-F238E27FC236}">
                <a16:creationId xmlns:a16="http://schemas.microsoft.com/office/drawing/2014/main" id="{7642702E-9146-C5B9-569B-17EC73074604}"/>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905E5081-CCEC-E98D-CD83-5ABB3B1C7151}"/>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214465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1147-41A2-8F7B-1958-3CECD4D6077F}"/>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8B92E97D-705B-E531-7F4E-57768289F2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C75357-8FD6-6FB8-C927-BCBBE8BBEC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D69D80F6-6942-1CB2-B645-A4105151D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8EB7D0-F1C8-A93B-061A-EED518DF5B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453D2658-C118-23A8-19CE-B0DB329A876E}"/>
              </a:ext>
            </a:extLst>
          </p:cNvPr>
          <p:cNvSpPr>
            <a:spLocks noGrp="1"/>
          </p:cNvSpPr>
          <p:nvPr>
            <p:ph type="dt" sz="half" idx="10"/>
          </p:nvPr>
        </p:nvSpPr>
        <p:spPr/>
        <p:txBody>
          <a:bodyPr/>
          <a:lstStyle/>
          <a:p>
            <a:fld id="{B5412010-36AF-BA4C-8834-2925620C56D2}" type="datetimeFigureOut">
              <a:t>29/10/2025</a:t>
            </a:fld>
            <a:endParaRPr lang="en-VN"/>
          </a:p>
        </p:txBody>
      </p:sp>
      <p:sp>
        <p:nvSpPr>
          <p:cNvPr id="8" name="Footer Placeholder 7">
            <a:extLst>
              <a:ext uri="{FF2B5EF4-FFF2-40B4-BE49-F238E27FC236}">
                <a16:creationId xmlns:a16="http://schemas.microsoft.com/office/drawing/2014/main" id="{6DA5BEFF-7E45-0E78-F86B-6A90C8E20FD1}"/>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C338F8BD-FE8C-926E-3E46-EAACC6FE3D30}"/>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3368081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8C20C-7E00-C00F-D31E-C2E262D1E19F}"/>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89224C43-4F27-C93D-F089-D6953453D2C5}"/>
              </a:ext>
            </a:extLst>
          </p:cNvPr>
          <p:cNvSpPr>
            <a:spLocks noGrp="1"/>
          </p:cNvSpPr>
          <p:nvPr>
            <p:ph type="dt" sz="half" idx="10"/>
          </p:nvPr>
        </p:nvSpPr>
        <p:spPr/>
        <p:txBody>
          <a:bodyPr/>
          <a:lstStyle/>
          <a:p>
            <a:fld id="{B5412010-36AF-BA4C-8834-2925620C56D2}" type="datetimeFigureOut">
              <a:t>29/10/2025</a:t>
            </a:fld>
            <a:endParaRPr lang="en-VN"/>
          </a:p>
        </p:txBody>
      </p:sp>
      <p:sp>
        <p:nvSpPr>
          <p:cNvPr id="4" name="Footer Placeholder 3">
            <a:extLst>
              <a:ext uri="{FF2B5EF4-FFF2-40B4-BE49-F238E27FC236}">
                <a16:creationId xmlns:a16="http://schemas.microsoft.com/office/drawing/2014/main" id="{1616106F-78E1-90D4-2102-A770BBC6EE7C}"/>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2F190D2B-7CE8-064B-D032-A7364E9F3EC0}"/>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4104560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7D37A-9729-9A3E-3582-E82459397F87}"/>
              </a:ext>
            </a:extLst>
          </p:cNvPr>
          <p:cNvSpPr>
            <a:spLocks noGrp="1"/>
          </p:cNvSpPr>
          <p:nvPr>
            <p:ph type="dt" sz="half" idx="10"/>
          </p:nvPr>
        </p:nvSpPr>
        <p:spPr/>
        <p:txBody>
          <a:bodyPr/>
          <a:lstStyle/>
          <a:p>
            <a:fld id="{B5412010-36AF-BA4C-8834-2925620C56D2}" type="datetimeFigureOut">
              <a:t>29/10/2025</a:t>
            </a:fld>
            <a:endParaRPr lang="en-VN"/>
          </a:p>
        </p:txBody>
      </p:sp>
      <p:sp>
        <p:nvSpPr>
          <p:cNvPr id="3" name="Footer Placeholder 2">
            <a:extLst>
              <a:ext uri="{FF2B5EF4-FFF2-40B4-BE49-F238E27FC236}">
                <a16:creationId xmlns:a16="http://schemas.microsoft.com/office/drawing/2014/main" id="{F4E5F045-0A7E-24F6-9ED9-717F6BE1D4BE}"/>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94125967-94E4-2CCA-30FB-274F239F4BAA}"/>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2909098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70D1-CEFC-E2C0-8CD2-C76C3C4D9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9226B438-1A34-918E-67ED-CB2719AD6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8B88380F-8843-73C0-58DF-A0557512B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A8BFD1-078B-66AC-AE69-51A61400896A}"/>
              </a:ext>
            </a:extLst>
          </p:cNvPr>
          <p:cNvSpPr>
            <a:spLocks noGrp="1"/>
          </p:cNvSpPr>
          <p:nvPr>
            <p:ph type="dt" sz="half" idx="10"/>
          </p:nvPr>
        </p:nvSpPr>
        <p:spPr/>
        <p:txBody>
          <a:bodyPr/>
          <a:lstStyle/>
          <a:p>
            <a:fld id="{B5412010-36AF-BA4C-8834-2925620C56D2}" type="datetimeFigureOut">
              <a:t>29/10/2025</a:t>
            </a:fld>
            <a:endParaRPr lang="en-VN"/>
          </a:p>
        </p:txBody>
      </p:sp>
      <p:sp>
        <p:nvSpPr>
          <p:cNvPr id="6" name="Footer Placeholder 5">
            <a:extLst>
              <a:ext uri="{FF2B5EF4-FFF2-40B4-BE49-F238E27FC236}">
                <a16:creationId xmlns:a16="http://schemas.microsoft.com/office/drawing/2014/main" id="{96DE1558-1953-0FC7-4815-F99C3F668345}"/>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35B397ED-EE90-B4FB-97F6-B00DC2E56E5A}"/>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173366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FF4C8-47F1-A35B-F192-386B69BBC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3A4FA2B7-DC97-A4F7-E9C2-E70DCBA563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E83BAE15-C6D2-C39F-EF30-43053A0E9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156EC5-6060-FA8B-59F8-D8827ECFBE4F}"/>
              </a:ext>
            </a:extLst>
          </p:cNvPr>
          <p:cNvSpPr>
            <a:spLocks noGrp="1"/>
          </p:cNvSpPr>
          <p:nvPr>
            <p:ph type="dt" sz="half" idx="10"/>
          </p:nvPr>
        </p:nvSpPr>
        <p:spPr/>
        <p:txBody>
          <a:bodyPr/>
          <a:lstStyle/>
          <a:p>
            <a:fld id="{B5412010-36AF-BA4C-8834-2925620C56D2}" type="datetimeFigureOut">
              <a:t>29/10/2025</a:t>
            </a:fld>
            <a:endParaRPr lang="en-VN"/>
          </a:p>
        </p:txBody>
      </p:sp>
      <p:sp>
        <p:nvSpPr>
          <p:cNvPr id="6" name="Footer Placeholder 5">
            <a:extLst>
              <a:ext uri="{FF2B5EF4-FFF2-40B4-BE49-F238E27FC236}">
                <a16:creationId xmlns:a16="http://schemas.microsoft.com/office/drawing/2014/main" id="{61847758-C2FD-B67C-9DE1-E78DEFD070A0}"/>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84A1DC52-29CD-8B33-34CD-D49E9124A42E}"/>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176477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421A0D-098B-02AF-A0F4-9B27DF4631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8154D3F4-8F59-4A46-47A8-681C70076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0790D5C-8826-8183-B6C4-5B70EA2828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12010-36AF-BA4C-8834-2925620C56D2}" type="datetimeFigureOut">
              <a:t>29/10/2025</a:t>
            </a:fld>
            <a:endParaRPr lang="en-VN"/>
          </a:p>
        </p:txBody>
      </p:sp>
      <p:sp>
        <p:nvSpPr>
          <p:cNvPr id="5" name="Footer Placeholder 4">
            <a:extLst>
              <a:ext uri="{FF2B5EF4-FFF2-40B4-BE49-F238E27FC236}">
                <a16:creationId xmlns:a16="http://schemas.microsoft.com/office/drawing/2014/main" id="{E460D3B4-F448-C6FE-CA40-1B42BCF778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2F57E5B0-9F45-443B-F323-C553461FA0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A1F53-23B1-434A-9575-DB5869AAD495}" type="slidenum">
              <a:t>‹#›</a:t>
            </a:fld>
            <a:endParaRPr lang="en-VN"/>
          </a:p>
        </p:txBody>
      </p:sp>
    </p:spTree>
    <p:extLst>
      <p:ext uri="{BB962C8B-B14F-4D97-AF65-F5344CB8AC3E}">
        <p14:creationId xmlns:p14="http://schemas.microsoft.com/office/powerpoint/2010/main" val="3297384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4.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4.png"/><Relationship Id="rId7" Type="http://schemas.microsoft.com/office/2007/relationships/hdphoto" Target="../media/hdphoto5.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3.wdp"/><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jpg"/></Relationships>
</file>

<file path=ppt/slides/_rels/slide1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4.png"/><Relationship Id="rId7" Type="http://schemas.microsoft.com/office/2007/relationships/hdphoto" Target="../media/hdphoto5.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3.wdp"/><Relationship Id="rId10" Type="http://schemas.openxmlformats.org/officeDocument/2006/relationships/image" Target="../media/image16.jpg"/><Relationship Id="rId4" Type="http://schemas.openxmlformats.org/officeDocument/2006/relationships/image" Target="../media/image13.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4.png"/><Relationship Id="rId7" Type="http://schemas.microsoft.com/office/2007/relationships/hdphoto" Target="../media/hdphoto5.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olorful background with a few layers of color&#10;&#10;Description automatically generated with medium confidence">
            <a:extLst>
              <a:ext uri="{FF2B5EF4-FFF2-40B4-BE49-F238E27FC236}">
                <a16:creationId xmlns:a16="http://schemas.microsoft.com/office/drawing/2014/main" id="{0B9F9BA0-F85F-CE18-A95B-EEF3A3FC9B57}"/>
              </a:ext>
            </a:extLst>
          </p:cNvPr>
          <p:cNvPicPr>
            <a:picLocks noChangeAspect="1"/>
          </p:cNvPicPr>
          <p:nvPr/>
        </p:nvPicPr>
        <p:blipFill>
          <a:blip r:embed="rId2"/>
          <a:stretch>
            <a:fillRect/>
          </a:stretch>
        </p:blipFill>
        <p:spPr>
          <a:xfrm>
            <a:off x="-1" y="0"/>
            <a:ext cx="12246429" cy="6858000"/>
          </a:xfrm>
          <a:prstGeom prst="rect">
            <a:avLst/>
          </a:prstGeom>
        </p:spPr>
      </p:pic>
      <p:sp>
        <p:nvSpPr>
          <p:cNvPr id="10" name="!!Rectangle 9">
            <a:extLst>
              <a:ext uri="{FF2B5EF4-FFF2-40B4-BE49-F238E27FC236}">
                <a16:creationId xmlns:a16="http://schemas.microsoft.com/office/drawing/2014/main" id="{E55512EF-FE85-FC46-BD36-CCBFC935A022}"/>
              </a:ext>
            </a:extLst>
          </p:cNvPr>
          <p:cNvSpPr/>
          <p:nvPr/>
        </p:nvSpPr>
        <p:spPr>
          <a:xfrm>
            <a:off x="-17986" y="0"/>
            <a:ext cx="12264413"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ounded Rectangle 5">
            <a:extLst>
              <a:ext uri="{FF2B5EF4-FFF2-40B4-BE49-F238E27FC236}">
                <a16:creationId xmlns:a16="http://schemas.microsoft.com/office/drawing/2014/main" id="{94C49183-8F15-CBD6-68E3-147CA168ECBB}"/>
              </a:ext>
            </a:extLst>
          </p:cNvPr>
          <p:cNvSpPr/>
          <p:nvPr/>
        </p:nvSpPr>
        <p:spPr>
          <a:xfrm>
            <a:off x="4907868" y="116632"/>
            <a:ext cx="2376264" cy="50405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5" name="Picture 4" descr="A black and white apple logo&#10;&#10;Description automatically generated">
            <a:extLst>
              <a:ext uri="{FF2B5EF4-FFF2-40B4-BE49-F238E27FC236}">
                <a16:creationId xmlns:a16="http://schemas.microsoft.com/office/drawing/2014/main" id="{5674553F-5C48-53E4-BA67-57A621C82FF1}"/>
              </a:ext>
            </a:extLst>
          </p:cNvPr>
          <p:cNvPicPr>
            <a:picLocks noChangeAspect="1"/>
          </p:cNvPicPr>
          <p:nvPr/>
        </p:nvPicPr>
        <p:blipFill>
          <a:blip r:embed="rId3"/>
          <a:stretch>
            <a:fillRect/>
          </a:stretch>
        </p:blipFill>
        <p:spPr>
          <a:xfrm>
            <a:off x="3727737" y="1916832"/>
            <a:ext cx="4736526" cy="2664296"/>
          </a:xfrm>
          <a:prstGeom prst="rect">
            <a:avLst/>
          </a:prstGeom>
        </p:spPr>
      </p:pic>
      <p:pic>
        <p:nvPicPr>
          <p:cNvPr id="9" name="!!Picture 2" descr="A blue face with a black background&#10;&#10;Description automatically generated">
            <a:extLst>
              <a:ext uri="{FF2B5EF4-FFF2-40B4-BE49-F238E27FC236}">
                <a16:creationId xmlns:a16="http://schemas.microsoft.com/office/drawing/2014/main" id="{46D65941-2782-EAAD-CB58-83D78283836F}"/>
              </a:ext>
            </a:extLst>
          </p:cNvPr>
          <p:cNvPicPr>
            <a:picLocks noChangeAspect="1"/>
          </p:cNvPicPr>
          <p:nvPr/>
        </p:nvPicPr>
        <p:blipFill>
          <a:blip r:embed="rId4">
            <a:alphaModFix amt="0"/>
          </a:blip>
          <a:stretch>
            <a:fillRect/>
          </a:stretch>
        </p:blipFill>
        <p:spPr>
          <a:xfrm>
            <a:off x="5915980" y="188640"/>
            <a:ext cx="360040" cy="360040"/>
          </a:xfrm>
          <a:prstGeom prst="rect">
            <a:avLst/>
          </a:prstGeom>
        </p:spPr>
      </p:pic>
    </p:spTree>
    <p:extLst>
      <p:ext uri="{BB962C8B-B14F-4D97-AF65-F5344CB8AC3E}">
        <p14:creationId xmlns:p14="http://schemas.microsoft.com/office/powerpoint/2010/main" val="2570939435"/>
      </p:ext>
    </p:extLst>
  </p:cSld>
  <p:clrMapOvr>
    <a:masterClrMapping/>
  </p:clrMapOvr>
  <mc:AlternateContent xmlns:mc="http://schemas.openxmlformats.org/markup-compatibility/2006" xmlns:p14="http://schemas.microsoft.com/office/powerpoint/2010/main">
    <mc:Choice Requires="p14">
      <p:transition spd="slow" p14:dur="2000" advTm="0">
        <p14:reveal/>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E361432-9B34-689D-B825-A0CFAC6F737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D0AA0DE6-19DD-69CC-7CE2-9908CC21BC07}"/>
              </a:ext>
            </a:extLst>
          </p:cNvPr>
          <p:cNvPicPr>
            <a:picLocks noChangeAspect="1"/>
          </p:cNvPicPr>
          <p:nvPr/>
        </p:nvPicPr>
        <p:blipFill rotWithShape="1">
          <a:blip r:embed="rId3"/>
          <a:srcRect t="40739" b="20437"/>
          <a:stretch/>
        </p:blipFill>
        <p:spPr>
          <a:xfrm>
            <a:off x="0" y="4503203"/>
            <a:ext cx="12264412" cy="4761445"/>
          </a:xfrm>
          <a:prstGeom prst="rect">
            <a:avLst/>
          </a:prstGeom>
        </p:spPr>
      </p:pic>
      <p:sp>
        <p:nvSpPr>
          <p:cNvPr id="3" name="!!Rectangle 2">
            <a:extLst>
              <a:ext uri="{FF2B5EF4-FFF2-40B4-BE49-F238E27FC236}">
                <a16:creationId xmlns:a16="http://schemas.microsoft.com/office/drawing/2014/main" id="{E558C676-F6FB-5814-7C84-51969555514F}"/>
              </a:ext>
            </a:extLst>
          </p:cNvPr>
          <p:cNvSpPr/>
          <p:nvPr/>
        </p:nvSpPr>
        <p:spPr>
          <a:xfrm>
            <a:off x="-17985" y="3958982"/>
            <a:ext cx="12264412" cy="2924944"/>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D7B31044-648D-88D5-1504-AD39B4FE61D1}"/>
              </a:ext>
            </a:extLst>
          </p:cNvPr>
          <p:cNvSpPr/>
          <p:nvPr/>
        </p:nvSpPr>
        <p:spPr>
          <a:xfrm>
            <a:off x="4541504" y="2115948"/>
            <a:ext cx="7387144" cy="3545299"/>
          </a:xfrm>
          <a:prstGeom prst="roundRect">
            <a:avLst/>
          </a:prstGeom>
          <a:solidFill>
            <a:schemeClr val="bg1">
              <a:alpha val="380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1400">
              <a:solidFill>
                <a:schemeClr val="bg1"/>
              </a:solidFill>
              <a:latin typeface="Bree Serif" panose="02000503040000020004" pitchFamily="2" charset="77"/>
            </a:endParaRPr>
          </a:p>
        </p:txBody>
      </p:sp>
      <p:sp>
        <p:nvSpPr>
          <p:cNvPr id="4" name="!!Rounded Rectangle 5">
            <a:extLst>
              <a:ext uri="{FF2B5EF4-FFF2-40B4-BE49-F238E27FC236}">
                <a16:creationId xmlns:a16="http://schemas.microsoft.com/office/drawing/2014/main" id="{78010F05-20FA-4CEF-6C15-EFFECE428B28}"/>
              </a:ext>
            </a:extLst>
          </p:cNvPr>
          <p:cNvSpPr/>
          <p:nvPr/>
        </p:nvSpPr>
        <p:spPr>
          <a:xfrm>
            <a:off x="4853862" y="107799"/>
            <a:ext cx="248427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TextBox 39">
            <a:extLst>
              <a:ext uri="{FF2B5EF4-FFF2-40B4-BE49-F238E27FC236}">
                <a16:creationId xmlns:a16="http://schemas.microsoft.com/office/drawing/2014/main" id="{E0E3A371-B2CD-90DD-A241-8C084DC397E2}"/>
              </a:ext>
            </a:extLst>
          </p:cNvPr>
          <p:cNvSpPr txBox="1"/>
          <p:nvPr/>
        </p:nvSpPr>
        <p:spPr>
          <a:xfrm>
            <a:off x="2603612" y="1697681"/>
            <a:ext cx="6984776" cy="276999"/>
          </a:xfrm>
          <a:prstGeom prst="rect">
            <a:avLst/>
          </a:prstGeom>
          <a:noFill/>
        </p:spPr>
        <p:txBody>
          <a:bodyPr wrap="square" rtlCol="0">
            <a:spAutoFit/>
          </a:bodyPr>
          <a:lstStyle/>
          <a:p>
            <a:pPr algn="ctr"/>
            <a:r>
              <a:rPr lang="en-VN" sz="1200">
                <a:solidFill>
                  <a:schemeClr val="bg1"/>
                </a:solidFill>
                <a:latin typeface="Bree Serif" panose="02000503040000020004" pitchFamily="2" charset="77"/>
              </a:rPr>
              <a:t>Phân tích </a:t>
            </a:r>
            <a:r>
              <a:rPr lang="en-US" sz="1200">
                <a:solidFill>
                  <a:schemeClr val="bg1"/>
                </a:solidFill>
                <a:latin typeface="Bree Serif" panose="02000503040000020004" pitchFamily="2" charset="77"/>
              </a:rPr>
              <a:t>Arraylist &amp; Linkedlist</a:t>
            </a:r>
            <a:endParaRPr lang="en-VN" sz="1200">
              <a:solidFill>
                <a:schemeClr val="bg1"/>
              </a:solidFill>
              <a:latin typeface="Bree Serif" panose="02000503040000020004" pitchFamily="2" charset="77"/>
            </a:endParaRPr>
          </a:p>
        </p:txBody>
      </p:sp>
      <p:sp>
        <p:nvSpPr>
          <p:cNvPr id="41" name="TextBox 40">
            <a:extLst>
              <a:ext uri="{FF2B5EF4-FFF2-40B4-BE49-F238E27FC236}">
                <a16:creationId xmlns:a16="http://schemas.microsoft.com/office/drawing/2014/main" id="{2231AE21-4283-1DBE-9047-8B606B7776DC}"/>
              </a:ext>
            </a:extLst>
          </p:cNvPr>
          <p:cNvSpPr txBox="1"/>
          <p:nvPr/>
        </p:nvSpPr>
        <p:spPr>
          <a:xfrm>
            <a:off x="2603612" y="802103"/>
            <a:ext cx="6984776" cy="830997"/>
          </a:xfrm>
          <a:prstGeom prst="rect">
            <a:avLst/>
          </a:prstGeom>
          <a:noFill/>
        </p:spPr>
        <p:txBody>
          <a:bodyPr wrap="square" rtlCol="0">
            <a:spAutoFit/>
          </a:bodyPr>
          <a:lstStyle/>
          <a:p>
            <a:pPr algn="ctr"/>
            <a:r>
              <a:rPr lang="en-US" sz="4800">
                <a:solidFill>
                  <a:schemeClr val="bg1"/>
                </a:solidFill>
                <a:latin typeface="Cobe-HeavyItalic" panose="020B0003040102080103" pitchFamily="34" charset="77"/>
              </a:rPr>
              <a:t>JAVA DATA STRUCTURE</a:t>
            </a:r>
            <a:endParaRPr lang="en-VN" sz="4800">
              <a:solidFill>
                <a:schemeClr val="bg1"/>
              </a:solidFill>
              <a:latin typeface="Cobe-HeavyItalic" panose="020B0003040102080103" pitchFamily="34" charset="77"/>
            </a:endParaRPr>
          </a:p>
        </p:txBody>
      </p:sp>
      <p:sp>
        <p:nvSpPr>
          <p:cNvPr id="65" name="!!TextBox 4">
            <a:extLst>
              <a:ext uri="{FF2B5EF4-FFF2-40B4-BE49-F238E27FC236}">
                <a16:creationId xmlns:a16="http://schemas.microsoft.com/office/drawing/2014/main" id="{A3A7EECA-5783-38CF-5E5B-741383336219}"/>
              </a:ext>
            </a:extLst>
          </p:cNvPr>
          <p:cNvSpPr txBox="1"/>
          <p:nvPr/>
        </p:nvSpPr>
        <p:spPr>
          <a:xfrm>
            <a:off x="4842526" y="2593184"/>
            <a:ext cx="6988976" cy="1938992"/>
          </a:xfrm>
          <a:prstGeom prst="rect">
            <a:avLst/>
          </a:prstGeom>
          <a:noFill/>
        </p:spPr>
        <p:txBody>
          <a:bodyPr wrap="square">
            <a:spAutoFit/>
          </a:bodyPr>
          <a:lstStyle/>
          <a:p>
            <a:r>
              <a:rPr lang="en-US" sz="2000">
                <a:solidFill>
                  <a:schemeClr val="bg1"/>
                </a:solidFill>
                <a:latin typeface="Bree Serif" panose="02000503040000020004" pitchFamily="2" charset="77"/>
              </a:rPr>
              <a:t>III.</a:t>
            </a:r>
            <a:r>
              <a:rPr lang="vi-VN" sz="2000">
                <a:solidFill>
                  <a:schemeClr val="bg1"/>
                </a:solidFill>
                <a:latin typeface="Bree Serif" panose="02000503040000020004" pitchFamily="2" charset="77"/>
              </a:rPr>
              <a:t> </a:t>
            </a:r>
            <a:r>
              <a:rPr lang="en-US" sz="2000">
                <a:solidFill>
                  <a:schemeClr val="bg1"/>
                </a:solidFill>
                <a:latin typeface="Bree Serif" panose="02000503040000020004" pitchFamily="2" charset="77"/>
              </a:rPr>
              <a:t>THAY ĐỔI &amp; XÓA PHẦN TỬ</a:t>
            </a:r>
          </a:p>
          <a:p>
            <a:endParaRPr lang="vi-VN" sz="2000">
              <a:solidFill>
                <a:schemeClr val="bg1"/>
              </a:solidFill>
              <a:latin typeface="Bree Serif" panose="02000503040000020004" pitchFamily="2" charset="77"/>
            </a:endParaRPr>
          </a:p>
          <a:p>
            <a:r>
              <a:rPr lang="en-US" sz="1600">
                <a:solidFill>
                  <a:schemeClr val="bg1"/>
                </a:solidFill>
                <a:latin typeface="Bree Serif" panose="02000503040000020004" pitchFamily="2" charset="77"/>
              </a:rPr>
              <a:t>S</a:t>
            </a:r>
            <a:r>
              <a:rPr lang="vi-VN" sz="1600">
                <a:solidFill>
                  <a:schemeClr val="bg1"/>
                </a:solidFill>
                <a:latin typeface="Bree Serif" panose="02000503040000020004" pitchFamily="2" charset="77"/>
              </a:rPr>
              <a:t>ửa đổi một phần tử, sử dụng phương thức </a:t>
            </a:r>
            <a:r>
              <a:rPr lang="vi-VN" sz="1600" b="1">
                <a:solidFill>
                  <a:schemeClr val="tx1">
                    <a:lumMod val="95000"/>
                    <a:lumOff val="5000"/>
                  </a:schemeClr>
                </a:solidFill>
                <a:latin typeface="Bree Serif" panose="02000503040000020004" pitchFamily="2" charset="77"/>
              </a:rPr>
              <a:t>set()</a:t>
            </a:r>
            <a:r>
              <a:rPr lang="en-US" sz="1600" b="1">
                <a:solidFill>
                  <a:schemeClr val="tx1">
                    <a:lumMod val="95000"/>
                    <a:lumOff val="5000"/>
                  </a:schemeClr>
                </a:solidFill>
                <a:latin typeface="Bree Serif" panose="02000503040000020004" pitchFamily="2" charset="77"/>
              </a:rPr>
              <a:t>.</a:t>
            </a:r>
          </a:p>
          <a:p>
            <a:endParaRPr lang="vi-VN" sz="1600">
              <a:solidFill>
                <a:schemeClr val="bg1"/>
              </a:solidFill>
              <a:latin typeface="Bree Serif" panose="02000503040000020004" pitchFamily="2" charset="77"/>
            </a:endParaRPr>
          </a:p>
          <a:p>
            <a:r>
              <a:rPr lang="en-US" sz="1600">
                <a:solidFill>
                  <a:schemeClr val="bg1"/>
                </a:solidFill>
                <a:latin typeface="Bree Serif" panose="02000503040000020004" pitchFamily="2" charset="77"/>
              </a:rPr>
              <a:t>X</a:t>
            </a:r>
            <a:r>
              <a:rPr lang="vi-VN" sz="1600">
                <a:solidFill>
                  <a:schemeClr val="bg1"/>
                </a:solidFill>
                <a:latin typeface="Bree Serif" panose="02000503040000020004" pitchFamily="2" charset="77"/>
              </a:rPr>
              <a:t>óa một phần tử, sử dụng phương thức </a:t>
            </a:r>
            <a:r>
              <a:rPr lang="vi-VN" sz="1600" b="1">
                <a:solidFill>
                  <a:schemeClr val="tx1">
                    <a:lumMod val="95000"/>
                    <a:lumOff val="5000"/>
                  </a:schemeClr>
                </a:solidFill>
                <a:latin typeface="Bree Serif" panose="02000503040000020004" pitchFamily="2" charset="77"/>
              </a:rPr>
              <a:t>remove</a:t>
            </a:r>
            <a:r>
              <a:rPr lang="en-US" sz="1600" b="1">
                <a:solidFill>
                  <a:schemeClr val="tx1">
                    <a:lumMod val="95000"/>
                    <a:lumOff val="5000"/>
                  </a:schemeClr>
                </a:solidFill>
                <a:latin typeface="Bree Serif" panose="02000503040000020004" pitchFamily="2" charset="77"/>
              </a:rPr>
              <a:t>().</a:t>
            </a:r>
          </a:p>
          <a:p>
            <a:endParaRPr lang="vi-VN" sz="1600">
              <a:solidFill>
                <a:schemeClr val="bg1"/>
              </a:solidFill>
              <a:latin typeface="Bree Serif" panose="02000503040000020004" pitchFamily="2" charset="77"/>
            </a:endParaRPr>
          </a:p>
          <a:p>
            <a:r>
              <a:rPr lang="en-US" sz="1600">
                <a:solidFill>
                  <a:schemeClr val="bg1"/>
                </a:solidFill>
                <a:latin typeface="Bree Serif" panose="02000503040000020004" pitchFamily="2" charset="77"/>
              </a:rPr>
              <a:t>X</a:t>
            </a:r>
            <a:r>
              <a:rPr lang="vi-VN" sz="1600">
                <a:solidFill>
                  <a:schemeClr val="bg1"/>
                </a:solidFill>
                <a:latin typeface="Bree Serif" panose="02000503040000020004" pitchFamily="2" charset="77"/>
              </a:rPr>
              <a:t>óa tất cả các phần tử trong ArrayList, sử dụng phương thức </a:t>
            </a:r>
            <a:r>
              <a:rPr lang="vi-VN" sz="1600" b="1">
                <a:solidFill>
                  <a:schemeClr val="tx1">
                    <a:lumMod val="95000"/>
                    <a:lumOff val="5000"/>
                  </a:schemeClr>
                </a:solidFill>
                <a:latin typeface="Bree Serif" panose="02000503040000020004" pitchFamily="2" charset="77"/>
              </a:rPr>
              <a:t>clear()</a:t>
            </a:r>
            <a:r>
              <a:rPr lang="en-US" sz="1600" b="1">
                <a:solidFill>
                  <a:schemeClr val="tx1">
                    <a:lumMod val="95000"/>
                    <a:lumOff val="5000"/>
                  </a:schemeClr>
                </a:solidFill>
                <a:latin typeface="Bree Serif" panose="02000503040000020004" pitchFamily="2" charset="77"/>
              </a:rPr>
              <a:t>.</a:t>
            </a:r>
            <a:endParaRPr lang="en-VN" sz="1600" b="1">
              <a:solidFill>
                <a:schemeClr val="tx1">
                  <a:lumMod val="95000"/>
                  <a:lumOff val="5000"/>
                </a:schemeClr>
              </a:solidFill>
              <a:latin typeface="Bree Serif" panose="02000503040000020004" pitchFamily="2" charset="77"/>
            </a:endParaRPr>
          </a:p>
        </p:txBody>
      </p:sp>
      <p:sp>
        <p:nvSpPr>
          <p:cNvPr id="19" name="!!Rounded Rectangle 18">
            <a:extLst>
              <a:ext uri="{FF2B5EF4-FFF2-40B4-BE49-F238E27FC236}">
                <a16:creationId xmlns:a16="http://schemas.microsoft.com/office/drawing/2014/main" id="{419EA13F-65C3-4C41-AC32-180AA26FF183}"/>
              </a:ext>
            </a:extLst>
          </p:cNvPr>
          <p:cNvSpPr/>
          <p:nvPr/>
        </p:nvSpPr>
        <p:spPr>
          <a:xfrm>
            <a:off x="4616495" y="6698404"/>
            <a:ext cx="2959010"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0" name="Picture 9">
            <a:extLst>
              <a:ext uri="{FF2B5EF4-FFF2-40B4-BE49-F238E27FC236}">
                <a16:creationId xmlns:a16="http://schemas.microsoft.com/office/drawing/2014/main" id="{EBED9E11-52BC-C503-30AC-4E32FF9B7E94}"/>
              </a:ext>
            </a:extLst>
          </p:cNvPr>
          <p:cNvPicPr>
            <a:picLocks noChangeAspect="1"/>
          </p:cNvPicPr>
          <p:nvPr/>
        </p:nvPicPr>
        <p:blipFill>
          <a:blip r:embed="rId4"/>
          <a:srcRect b="37412"/>
          <a:stretch>
            <a:fillRect/>
          </a:stretch>
        </p:blipFill>
        <p:spPr>
          <a:xfrm>
            <a:off x="260469" y="2142126"/>
            <a:ext cx="2724361" cy="1286874"/>
          </a:xfrm>
          <a:prstGeom prst="roundRect">
            <a:avLst>
              <a:gd name="adj" fmla="val 8594"/>
            </a:avLst>
          </a:prstGeom>
          <a:solidFill>
            <a:srgbClr val="FFFFFF">
              <a:shade val="85000"/>
            </a:srgbClr>
          </a:solidFill>
          <a:ln>
            <a:noFill/>
          </a:ln>
          <a:effectLst/>
        </p:spPr>
      </p:pic>
      <p:pic>
        <p:nvPicPr>
          <p:cNvPr id="13" name="Picture 12">
            <a:extLst>
              <a:ext uri="{FF2B5EF4-FFF2-40B4-BE49-F238E27FC236}">
                <a16:creationId xmlns:a16="http://schemas.microsoft.com/office/drawing/2014/main" id="{70A6003C-97DE-FB26-BB47-246F4887C6CA}"/>
              </a:ext>
            </a:extLst>
          </p:cNvPr>
          <p:cNvPicPr>
            <a:picLocks noChangeAspect="1"/>
          </p:cNvPicPr>
          <p:nvPr/>
        </p:nvPicPr>
        <p:blipFill>
          <a:blip r:embed="rId5"/>
          <a:stretch>
            <a:fillRect/>
          </a:stretch>
        </p:blipFill>
        <p:spPr>
          <a:xfrm>
            <a:off x="2423458" y="3599114"/>
            <a:ext cx="1648055" cy="1047896"/>
          </a:xfrm>
          <a:prstGeom prst="roundRect">
            <a:avLst>
              <a:gd name="adj" fmla="val 8594"/>
            </a:avLst>
          </a:prstGeom>
          <a:solidFill>
            <a:srgbClr val="FFFFFF">
              <a:shade val="85000"/>
            </a:srgbClr>
          </a:solidFill>
          <a:ln>
            <a:noFill/>
          </a:ln>
          <a:effectLst/>
        </p:spPr>
      </p:pic>
      <p:pic>
        <p:nvPicPr>
          <p:cNvPr id="20" name="Picture 19">
            <a:extLst>
              <a:ext uri="{FF2B5EF4-FFF2-40B4-BE49-F238E27FC236}">
                <a16:creationId xmlns:a16="http://schemas.microsoft.com/office/drawing/2014/main" id="{0E47C699-AB2B-22B0-F8CA-E56720E84911}"/>
              </a:ext>
            </a:extLst>
          </p:cNvPr>
          <p:cNvPicPr>
            <a:picLocks noChangeAspect="1"/>
          </p:cNvPicPr>
          <p:nvPr/>
        </p:nvPicPr>
        <p:blipFill>
          <a:blip r:embed="rId6"/>
          <a:stretch>
            <a:fillRect/>
          </a:stretch>
        </p:blipFill>
        <p:spPr>
          <a:xfrm>
            <a:off x="551384" y="4729033"/>
            <a:ext cx="1486107" cy="1086002"/>
          </a:xfrm>
          <a:prstGeom prst="roundRect">
            <a:avLst>
              <a:gd name="adj" fmla="val 8594"/>
            </a:avLst>
          </a:prstGeom>
          <a:solidFill>
            <a:srgbClr val="FFFFFF">
              <a:shade val="85000"/>
            </a:srgbClr>
          </a:solidFill>
          <a:ln>
            <a:noFill/>
          </a:ln>
          <a:effectLst/>
        </p:spPr>
      </p:pic>
      <p:sp>
        <p:nvSpPr>
          <p:cNvPr id="22" name="!!TextBox 4">
            <a:extLst>
              <a:ext uri="{FF2B5EF4-FFF2-40B4-BE49-F238E27FC236}">
                <a16:creationId xmlns:a16="http://schemas.microsoft.com/office/drawing/2014/main" id="{17B8F30B-681C-9D8C-EC0B-29D9D38ECC54}"/>
              </a:ext>
            </a:extLst>
          </p:cNvPr>
          <p:cNvSpPr txBox="1"/>
          <p:nvPr/>
        </p:nvSpPr>
        <p:spPr>
          <a:xfrm>
            <a:off x="888753" y="-1390377"/>
            <a:ext cx="10414491" cy="1200329"/>
          </a:xfrm>
          <a:prstGeom prst="rect">
            <a:avLst/>
          </a:prstGeom>
          <a:noFill/>
        </p:spPr>
        <p:txBody>
          <a:bodyPr wrap="square">
            <a:spAutoFit/>
          </a:bodyPr>
          <a:lstStyle/>
          <a:p>
            <a:pPr algn="ctr"/>
            <a:r>
              <a:rPr lang="en-US" sz="7200">
                <a:solidFill>
                  <a:schemeClr val="bg1"/>
                </a:solidFill>
                <a:latin typeface="Bree Serif" panose="02000503040000020004" pitchFamily="2" charset="77"/>
              </a:rPr>
              <a:t>B. LINKEDLIST</a:t>
            </a:r>
            <a:endParaRPr lang="en-VN" sz="7200">
              <a:solidFill>
                <a:schemeClr val="bg1"/>
              </a:solidFill>
              <a:latin typeface="Bree Serif" panose="02000503040000020004" pitchFamily="2" charset="77"/>
            </a:endParaRPr>
          </a:p>
        </p:txBody>
      </p:sp>
      <p:pic>
        <p:nvPicPr>
          <p:cNvPr id="23" name="Picture 22">
            <a:extLst>
              <a:ext uri="{FF2B5EF4-FFF2-40B4-BE49-F238E27FC236}">
                <a16:creationId xmlns:a16="http://schemas.microsoft.com/office/drawing/2014/main" id="{3065CB81-3B20-9E21-9BE6-2AE72A0E42A8}"/>
              </a:ext>
            </a:extLst>
          </p:cNvPr>
          <p:cNvPicPr>
            <a:picLocks noChangeAspect="1"/>
          </p:cNvPicPr>
          <p:nvPr/>
        </p:nvPicPr>
        <p:blipFill>
          <a:blip r:embed="rId7"/>
          <a:stretch>
            <a:fillRect/>
          </a:stretch>
        </p:blipFill>
        <p:spPr>
          <a:xfrm>
            <a:off x="174349" y="7024886"/>
            <a:ext cx="4216929" cy="243143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3801372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32866" b="32029"/>
          <a:stretch/>
        </p:blipFill>
        <p:spPr>
          <a:xfrm>
            <a:off x="-17985" y="2563223"/>
            <a:ext cx="12264412" cy="4305393"/>
          </a:xfrm>
          <a:prstGeom prst="rect">
            <a:avLst/>
          </a:prstGeom>
        </p:spPr>
      </p:pic>
      <p:sp>
        <p:nvSpPr>
          <p:cNvPr id="3" name="!!Rectangle 2">
            <a:extLst>
              <a:ext uri="{FF2B5EF4-FFF2-40B4-BE49-F238E27FC236}">
                <a16:creationId xmlns:a16="http://schemas.microsoft.com/office/drawing/2014/main" id="{4295B201-379F-E574-7A93-495280A21B89}"/>
              </a:ext>
            </a:extLst>
          </p:cNvPr>
          <p:cNvSpPr/>
          <p:nvPr/>
        </p:nvSpPr>
        <p:spPr>
          <a:xfrm>
            <a:off x="-17985" y="4913784"/>
            <a:ext cx="12264412" cy="1944216"/>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TextBox 39">
            <a:extLst>
              <a:ext uri="{FF2B5EF4-FFF2-40B4-BE49-F238E27FC236}">
                <a16:creationId xmlns:a16="http://schemas.microsoft.com/office/drawing/2014/main" id="{3DA79A19-1D6E-EB77-BEF2-302A9564380F}"/>
              </a:ext>
            </a:extLst>
          </p:cNvPr>
          <p:cNvSpPr txBox="1"/>
          <p:nvPr/>
        </p:nvSpPr>
        <p:spPr>
          <a:xfrm>
            <a:off x="2603612" y="1186823"/>
            <a:ext cx="6984776" cy="584775"/>
          </a:xfrm>
          <a:prstGeom prst="rect">
            <a:avLst/>
          </a:prstGeom>
          <a:noFill/>
        </p:spPr>
        <p:txBody>
          <a:bodyPr wrap="square" rtlCol="0">
            <a:spAutoFit/>
          </a:bodyPr>
          <a:lstStyle/>
          <a:p>
            <a:pPr algn="ctr"/>
            <a:r>
              <a:rPr lang="en-VN" sz="3200">
                <a:solidFill>
                  <a:schemeClr val="bg1"/>
                </a:solidFill>
                <a:latin typeface="Bree Serif" panose="02000503040000020004" pitchFamily="2" charset="77"/>
              </a:rPr>
              <a:t>Phân tích </a:t>
            </a:r>
            <a:r>
              <a:rPr lang="en-US" sz="3200">
                <a:solidFill>
                  <a:schemeClr val="bg1"/>
                </a:solidFill>
                <a:latin typeface="Bree Serif" panose="02000503040000020004" pitchFamily="2" charset="77"/>
              </a:rPr>
              <a:t>Arraylist &amp; Linkedlist</a:t>
            </a:r>
            <a:endParaRPr lang="en-VN" sz="3200">
              <a:solidFill>
                <a:schemeClr val="bg1"/>
              </a:solidFill>
              <a:latin typeface="Bree Serif" panose="02000503040000020004" pitchFamily="2" charset="77"/>
            </a:endParaRPr>
          </a:p>
        </p:txBody>
      </p:sp>
      <p:sp>
        <p:nvSpPr>
          <p:cNvPr id="41" name="TextBox 40">
            <a:extLst>
              <a:ext uri="{FF2B5EF4-FFF2-40B4-BE49-F238E27FC236}">
                <a16:creationId xmlns:a16="http://schemas.microsoft.com/office/drawing/2014/main" id="{152E148D-433A-53F0-DBCE-B1C70E6AAEEF}"/>
              </a:ext>
            </a:extLst>
          </p:cNvPr>
          <p:cNvSpPr txBox="1"/>
          <p:nvPr/>
        </p:nvSpPr>
        <p:spPr>
          <a:xfrm>
            <a:off x="2603612" y="663603"/>
            <a:ext cx="6984776" cy="523220"/>
          </a:xfrm>
          <a:prstGeom prst="rect">
            <a:avLst/>
          </a:prstGeom>
          <a:noFill/>
        </p:spPr>
        <p:txBody>
          <a:bodyPr wrap="square" rtlCol="0">
            <a:spAutoFit/>
          </a:bodyPr>
          <a:lstStyle/>
          <a:p>
            <a:pPr algn="ctr"/>
            <a:r>
              <a:rPr lang="en-US" sz="2800">
                <a:solidFill>
                  <a:schemeClr val="bg1"/>
                </a:solidFill>
                <a:latin typeface="Cobe-HeavyItalic" panose="020B0003040102080103" pitchFamily="34" charset="77"/>
              </a:rPr>
              <a:t>JAVA DATA STRUCTURE</a:t>
            </a:r>
            <a:endParaRPr lang="en-VN" sz="2800">
              <a:solidFill>
                <a:schemeClr val="bg1"/>
              </a:solidFill>
              <a:latin typeface="Cobe-HeavyItalic" panose="020B0003040102080103" pitchFamily="34" charset="77"/>
            </a:endParaRPr>
          </a:p>
        </p:txBody>
      </p:sp>
      <p:sp>
        <p:nvSpPr>
          <p:cNvPr id="5" name="!!TextBox 4">
            <a:extLst>
              <a:ext uri="{FF2B5EF4-FFF2-40B4-BE49-F238E27FC236}">
                <a16:creationId xmlns:a16="http://schemas.microsoft.com/office/drawing/2014/main" id="{BB993FAF-5C88-8E66-8E80-8AF44DE633D7}"/>
              </a:ext>
            </a:extLst>
          </p:cNvPr>
          <p:cNvSpPr txBox="1"/>
          <p:nvPr/>
        </p:nvSpPr>
        <p:spPr>
          <a:xfrm>
            <a:off x="888753" y="2753296"/>
            <a:ext cx="10414491" cy="1200329"/>
          </a:xfrm>
          <a:prstGeom prst="rect">
            <a:avLst/>
          </a:prstGeom>
          <a:noFill/>
        </p:spPr>
        <p:txBody>
          <a:bodyPr wrap="square">
            <a:spAutoFit/>
          </a:bodyPr>
          <a:lstStyle/>
          <a:p>
            <a:pPr algn="ctr"/>
            <a:r>
              <a:rPr lang="en-US" sz="7200">
                <a:solidFill>
                  <a:schemeClr val="bg1"/>
                </a:solidFill>
                <a:latin typeface="Bree Serif" panose="02000503040000020004" pitchFamily="2" charset="77"/>
              </a:rPr>
              <a:t>B. LINKEDLIST</a:t>
            </a:r>
            <a:endParaRPr lang="en-VN" sz="7200">
              <a:solidFill>
                <a:schemeClr val="bg1"/>
              </a:solidFill>
              <a:latin typeface="Bree Serif" panose="02000503040000020004" pitchFamily="2" charset="77"/>
            </a:endParaRPr>
          </a:p>
        </p:txBody>
      </p:sp>
      <p:sp>
        <p:nvSpPr>
          <p:cNvPr id="19" name="!!Rounded Rectangle 18">
            <a:extLst>
              <a:ext uri="{FF2B5EF4-FFF2-40B4-BE49-F238E27FC236}">
                <a16:creationId xmlns:a16="http://schemas.microsoft.com/office/drawing/2014/main" id="{28BD619E-111D-CB83-5943-7A5B752D168F}"/>
              </a:ext>
            </a:extLst>
          </p:cNvPr>
          <p:cNvSpPr/>
          <p:nvPr/>
        </p:nvSpPr>
        <p:spPr>
          <a:xfrm>
            <a:off x="5356247" y="6667559"/>
            <a:ext cx="1479505"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Rounded Rectangle 5">
            <a:extLst>
              <a:ext uri="{FF2B5EF4-FFF2-40B4-BE49-F238E27FC236}">
                <a16:creationId xmlns:a16="http://schemas.microsoft.com/office/drawing/2014/main" id="{E07CFF8D-545F-65D5-D56E-6EF9B08001B4}"/>
              </a:ext>
            </a:extLst>
          </p:cNvPr>
          <p:cNvSpPr/>
          <p:nvPr/>
        </p:nvSpPr>
        <p:spPr>
          <a:xfrm>
            <a:off x="4322803" y="107799"/>
            <a:ext cx="3546394"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3" name="!!Rectangle 21">
            <a:extLst>
              <a:ext uri="{FF2B5EF4-FFF2-40B4-BE49-F238E27FC236}">
                <a16:creationId xmlns:a16="http://schemas.microsoft.com/office/drawing/2014/main" id="{846E21F9-5245-00BA-01A7-081F660C28E9}"/>
              </a:ext>
            </a:extLst>
          </p:cNvPr>
          <p:cNvSpPr/>
          <p:nvPr/>
        </p:nvSpPr>
        <p:spPr>
          <a:xfrm>
            <a:off x="-3140121" y="0"/>
            <a:ext cx="3071664" cy="6858000"/>
          </a:xfrm>
          <a:prstGeom prst="rect">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4" name="!!Group 25">
            <a:extLst>
              <a:ext uri="{FF2B5EF4-FFF2-40B4-BE49-F238E27FC236}">
                <a16:creationId xmlns:a16="http://schemas.microsoft.com/office/drawing/2014/main" id="{BC00C4A5-2DDD-E9A8-2C70-6D5F4C30E21C}"/>
              </a:ext>
            </a:extLst>
          </p:cNvPr>
          <p:cNvGrpSpPr/>
          <p:nvPr/>
        </p:nvGrpSpPr>
        <p:grpSpPr>
          <a:xfrm>
            <a:off x="-4696034" y="204767"/>
            <a:ext cx="580481" cy="148433"/>
            <a:chOff x="119336" y="130551"/>
            <a:chExt cx="580481" cy="148433"/>
          </a:xfrm>
        </p:grpSpPr>
        <p:sp>
          <p:nvSpPr>
            <p:cNvPr id="45" name="Oval 44">
              <a:extLst>
                <a:ext uri="{FF2B5EF4-FFF2-40B4-BE49-F238E27FC236}">
                  <a16:creationId xmlns:a16="http://schemas.microsoft.com/office/drawing/2014/main" id="{EFC03398-306E-8C78-E79E-D061D0A51A70}"/>
                </a:ext>
              </a:extLst>
            </p:cNvPr>
            <p:cNvSpPr/>
            <p:nvPr/>
          </p:nvSpPr>
          <p:spPr>
            <a:xfrm>
              <a:off x="119336" y="130551"/>
              <a:ext cx="148433" cy="148433"/>
            </a:xfrm>
            <a:prstGeom prst="ellipse">
              <a:avLst/>
            </a:prstGeom>
            <a:solidFill>
              <a:srgbClr val="FF5F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6" name="Oval 45">
              <a:extLst>
                <a:ext uri="{FF2B5EF4-FFF2-40B4-BE49-F238E27FC236}">
                  <a16:creationId xmlns:a16="http://schemas.microsoft.com/office/drawing/2014/main" id="{BCD01EF8-3509-00D1-050B-D310A033EE3A}"/>
                </a:ext>
              </a:extLst>
            </p:cNvPr>
            <p:cNvSpPr/>
            <p:nvPr/>
          </p:nvSpPr>
          <p:spPr>
            <a:xfrm>
              <a:off x="335360" y="130551"/>
              <a:ext cx="148433" cy="148433"/>
            </a:xfrm>
            <a:prstGeom prst="ellipse">
              <a:avLst/>
            </a:prstGeom>
            <a:solidFill>
              <a:srgbClr val="FEBD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7" name="Oval 46">
              <a:extLst>
                <a:ext uri="{FF2B5EF4-FFF2-40B4-BE49-F238E27FC236}">
                  <a16:creationId xmlns:a16="http://schemas.microsoft.com/office/drawing/2014/main" id="{573EC257-D3A6-6CA9-005F-E52089EAE0EF}"/>
                </a:ext>
              </a:extLst>
            </p:cNvPr>
            <p:cNvSpPr/>
            <p:nvPr/>
          </p:nvSpPr>
          <p:spPr>
            <a:xfrm>
              <a:off x="551384" y="130551"/>
              <a:ext cx="148433" cy="148433"/>
            </a:xfrm>
            <a:prstGeom prst="ellipse">
              <a:avLst/>
            </a:prstGeom>
            <a:solidFill>
              <a:srgbClr val="29C9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48" name="Rounded Rectangle 47">
            <a:extLst>
              <a:ext uri="{FF2B5EF4-FFF2-40B4-BE49-F238E27FC236}">
                <a16:creationId xmlns:a16="http://schemas.microsoft.com/office/drawing/2014/main" id="{669BEBAB-32D7-3737-B6AF-0C0544BEB33F}"/>
              </a:ext>
            </a:extLst>
          </p:cNvPr>
          <p:cNvSpPr/>
          <p:nvPr/>
        </p:nvSpPr>
        <p:spPr>
          <a:xfrm>
            <a:off x="-5767382" y="701090"/>
            <a:ext cx="2619520" cy="526691"/>
          </a:xfrm>
          <a:prstGeom prst="round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9" name="5-Point Star 48">
            <a:extLst>
              <a:ext uri="{FF2B5EF4-FFF2-40B4-BE49-F238E27FC236}">
                <a16:creationId xmlns:a16="http://schemas.microsoft.com/office/drawing/2014/main" id="{F3C3C27E-0360-B869-8221-42EA0418D8FF}"/>
              </a:ext>
            </a:extLst>
          </p:cNvPr>
          <p:cNvSpPr/>
          <p:nvPr/>
        </p:nvSpPr>
        <p:spPr>
          <a:xfrm>
            <a:off x="-5678518" y="783462"/>
            <a:ext cx="283616" cy="283616"/>
          </a:xfrm>
          <a:prstGeom prst="star5">
            <a:avLst/>
          </a:prstGeom>
          <a:noFill/>
          <a:ln w="19050">
            <a:solidFill>
              <a:srgbClr val="008C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50" name="Picture 49" descr="A screenshot of a phone&#10;&#10;Description automatically generated">
            <a:extLst>
              <a:ext uri="{FF2B5EF4-FFF2-40B4-BE49-F238E27FC236}">
                <a16:creationId xmlns:a16="http://schemas.microsoft.com/office/drawing/2014/main" id="{73270782-B79A-B131-30B3-3D0F3AA7D79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680" b="25068" l="3845" r="14107">
                        <a14:foregroundMark x1="8371" y1="19870" x2="8371" y2="19870"/>
                        <a14:foregroundMark x1="6787" y1="21987" x2="6787" y2="21987"/>
                      </a14:backgroundRemoval>
                    </a14:imgEffect>
                  </a14:imgLayer>
                </a14:imgProps>
              </a:ext>
            </a:extLst>
          </a:blip>
          <a:srcRect l="2562" t="16757" r="84610" b="74008"/>
          <a:stretch/>
        </p:blipFill>
        <p:spPr>
          <a:xfrm>
            <a:off x="-7506836" y="1388484"/>
            <a:ext cx="443298" cy="443298"/>
          </a:xfrm>
          <a:prstGeom prst="rect">
            <a:avLst/>
          </a:prstGeom>
        </p:spPr>
      </p:pic>
      <p:pic>
        <p:nvPicPr>
          <p:cNvPr id="51" name="Picture 50" descr="A screenshot of a phone&#10;&#10;Description automatically generated">
            <a:extLst>
              <a:ext uri="{FF2B5EF4-FFF2-40B4-BE49-F238E27FC236}">
                <a16:creationId xmlns:a16="http://schemas.microsoft.com/office/drawing/2014/main" id="{D86CE03B-B7C8-9283-0292-2FAC5AAF6C4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9404" b="36792" l="3430" r="13692"/>
                    </a14:imgEffect>
                  </a14:imgLayer>
                </a14:imgProps>
              </a:ext>
            </a:extLst>
          </a:blip>
          <a:srcRect l="2147" t="28481" r="85025" b="62285"/>
          <a:stretch/>
        </p:blipFill>
        <p:spPr>
          <a:xfrm>
            <a:off x="-9119475" y="2171079"/>
            <a:ext cx="443298" cy="443298"/>
          </a:xfrm>
          <a:prstGeom prst="rect">
            <a:avLst/>
          </a:prstGeom>
        </p:spPr>
      </p:pic>
      <p:sp>
        <p:nvSpPr>
          <p:cNvPr id="52" name="TextBox 51">
            <a:extLst>
              <a:ext uri="{FF2B5EF4-FFF2-40B4-BE49-F238E27FC236}">
                <a16:creationId xmlns:a16="http://schemas.microsoft.com/office/drawing/2014/main" id="{0DE985B3-25A8-EA0F-1AA6-BB052F52A5EB}"/>
              </a:ext>
            </a:extLst>
          </p:cNvPr>
          <p:cNvSpPr txBox="1"/>
          <p:nvPr/>
        </p:nvSpPr>
        <p:spPr>
          <a:xfrm>
            <a:off x="-5380110" y="783462"/>
            <a:ext cx="1713399" cy="400110"/>
          </a:xfrm>
          <a:prstGeom prst="rect">
            <a:avLst/>
          </a:prstGeom>
          <a:noFill/>
        </p:spPr>
        <p:txBody>
          <a:bodyPr wrap="square" rtlCol="0">
            <a:spAutoFit/>
          </a:bodyPr>
          <a:lstStyle/>
          <a:p>
            <a:r>
              <a:rPr lang="en-VN" sz="2000">
                <a:solidFill>
                  <a:schemeClr val="bg1"/>
                </a:solidFill>
              </a:rPr>
              <a:t>Hoàn cảnh</a:t>
            </a:r>
          </a:p>
        </p:txBody>
      </p:sp>
      <p:sp>
        <p:nvSpPr>
          <p:cNvPr id="53" name="TextBox 52">
            <a:extLst>
              <a:ext uri="{FF2B5EF4-FFF2-40B4-BE49-F238E27FC236}">
                <a16:creationId xmlns:a16="http://schemas.microsoft.com/office/drawing/2014/main" id="{A9F9509F-D0A9-20AB-97EB-7B9A25E73BF1}"/>
              </a:ext>
            </a:extLst>
          </p:cNvPr>
          <p:cNvSpPr txBox="1"/>
          <p:nvPr/>
        </p:nvSpPr>
        <p:spPr>
          <a:xfrm>
            <a:off x="-7117468" y="1470359"/>
            <a:ext cx="2232248" cy="400110"/>
          </a:xfrm>
          <a:prstGeom prst="rect">
            <a:avLst/>
          </a:prstGeom>
          <a:noFill/>
        </p:spPr>
        <p:txBody>
          <a:bodyPr wrap="square" rtlCol="0">
            <a:spAutoFit/>
          </a:bodyPr>
          <a:lstStyle/>
          <a:p>
            <a:r>
              <a:rPr lang="en-VN" sz="2000">
                <a:solidFill>
                  <a:schemeClr val="bg1"/>
                </a:solidFill>
              </a:rPr>
              <a:t>Nhân vật</a:t>
            </a:r>
          </a:p>
        </p:txBody>
      </p:sp>
      <p:sp>
        <p:nvSpPr>
          <p:cNvPr id="54" name="TextBox 53">
            <a:extLst>
              <a:ext uri="{FF2B5EF4-FFF2-40B4-BE49-F238E27FC236}">
                <a16:creationId xmlns:a16="http://schemas.microsoft.com/office/drawing/2014/main" id="{AF180C3A-56BE-CF7F-BBDF-0FED41AED082}"/>
              </a:ext>
            </a:extLst>
          </p:cNvPr>
          <p:cNvSpPr txBox="1"/>
          <p:nvPr/>
        </p:nvSpPr>
        <p:spPr>
          <a:xfrm>
            <a:off x="-8730107" y="2194434"/>
            <a:ext cx="2232248" cy="400110"/>
          </a:xfrm>
          <a:prstGeom prst="rect">
            <a:avLst/>
          </a:prstGeom>
          <a:noFill/>
        </p:spPr>
        <p:txBody>
          <a:bodyPr wrap="square" rtlCol="0">
            <a:spAutoFit/>
          </a:bodyPr>
          <a:lstStyle/>
          <a:p>
            <a:r>
              <a:rPr lang="en-VN" sz="2000">
                <a:solidFill>
                  <a:schemeClr val="bg1"/>
                </a:solidFill>
              </a:rPr>
              <a:t>Phân tích</a:t>
            </a:r>
          </a:p>
        </p:txBody>
      </p:sp>
      <p:sp>
        <p:nvSpPr>
          <p:cNvPr id="56" name="TextBox 55">
            <a:extLst>
              <a:ext uri="{FF2B5EF4-FFF2-40B4-BE49-F238E27FC236}">
                <a16:creationId xmlns:a16="http://schemas.microsoft.com/office/drawing/2014/main" id="{44893B1C-21DB-5881-E8AE-0FA3EAD9F0C2}"/>
              </a:ext>
            </a:extLst>
          </p:cNvPr>
          <p:cNvSpPr txBox="1"/>
          <p:nvPr/>
        </p:nvSpPr>
        <p:spPr>
          <a:xfrm>
            <a:off x="12784652" y="836245"/>
            <a:ext cx="7101395" cy="523220"/>
          </a:xfrm>
          <a:prstGeom prst="rect">
            <a:avLst/>
          </a:prstGeom>
          <a:noFill/>
        </p:spPr>
        <p:txBody>
          <a:bodyPr wrap="square">
            <a:spAutoFit/>
          </a:bodyPr>
          <a:lstStyle/>
          <a:p>
            <a:r>
              <a:rPr lang="en-US" sz="2800">
                <a:solidFill>
                  <a:schemeClr val="bg1"/>
                </a:solidFill>
                <a:latin typeface="Bree Serif" panose="02000503040000020004" pitchFamily="2" charset="77"/>
              </a:rPr>
              <a:t>B. LINKEDLIST</a:t>
            </a:r>
            <a:endParaRPr lang="en-VN" sz="2800">
              <a:solidFill>
                <a:schemeClr val="bg1"/>
              </a:solidFill>
              <a:latin typeface="Bree Serif" panose="02000503040000020004" pitchFamily="2" charset="77"/>
            </a:endParaRPr>
          </a:p>
        </p:txBody>
      </p:sp>
      <p:cxnSp>
        <p:nvCxnSpPr>
          <p:cNvPr id="57" name="Straight Connector 56">
            <a:extLst>
              <a:ext uri="{FF2B5EF4-FFF2-40B4-BE49-F238E27FC236}">
                <a16:creationId xmlns:a16="http://schemas.microsoft.com/office/drawing/2014/main" id="{F04971F7-98CD-C320-F03D-1326C752FCA3}"/>
              </a:ext>
            </a:extLst>
          </p:cNvPr>
          <p:cNvCxnSpPr/>
          <p:nvPr/>
        </p:nvCxnSpPr>
        <p:spPr>
          <a:xfrm>
            <a:off x="13993535" y="1470359"/>
            <a:ext cx="70958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119BA907-75CE-ECC6-6DD9-BA49E4D3A876}"/>
              </a:ext>
            </a:extLst>
          </p:cNvPr>
          <p:cNvPicPr>
            <a:picLocks noChangeAspect="1"/>
          </p:cNvPicPr>
          <p:nvPr/>
        </p:nvPicPr>
        <p:blipFill>
          <a:blip r:embed="rId8"/>
          <a:srcRect b="37412"/>
          <a:stretch>
            <a:fillRect/>
          </a:stretch>
        </p:blipFill>
        <p:spPr>
          <a:xfrm>
            <a:off x="260469" y="7029400"/>
            <a:ext cx="2724361" cy="1286874"/>
          </a:xfrm>
          <a:prstGeom prst="roundRect">
            <a:avLst>
              <a:gd name="adj" fmla="val 8594"/>
            </a:avLst>
          </a:prstGeom>
          <a:solidFill>
            <a:srgbClr val="FFFFFF">
              <a:shade val="85000"/>
            </a:srgbClr>
          </a:solidFill>
          <a:ln>
            <a:noFill/>
          </a:ln>
          <a:effectLst/>
        </p:spPr>
      </p:pic>
      <p:pic>
        <p:nvPicPr>
          <p:cNvPr id="64" name="Picture 63">
            <a:extLst>
              <a:ext uri="{FF2B5EF4-FFF2-40B4-BE49-F238E27FC236}">
                <a16:creationId xmlns:a16="http://schemas.microsoft.com/office/drawing/2014/main" id="{3A16BE6A-D870-BB9E-9999-BF5363B724A1}"/>
              </a:ext>
            </a:extLst>
          </p:cNvPr>
          <p:cNvPicPr>
            <a:picLocks noChangeAspect="1"/>
          </p:cNvPicPr>
          <p:nvPr/>
        </p:nvPicPr>
        <p:blipFill>
          <a:blip r:embed="rId9"/>
          <a:stretch>
            <a:fillRect/>
          </a:stretch>
        </p:blipFill>
        <p:spPr>
          <a:xfrm>
            <a:off x="2423458" y="8486388"/>
            <a:ext cx="1648055" cy="1047896"/>
          </a:xfrm>
          <a:prstGeom prst="roundRect">
            <a:avLst>
              <a:gd name="adj" fmla="val 8594"/>
            </a:avLst>
          </a:prstGeom>
          <a:solidFill>
            <a:srgbClr val="FFFFFF">
              <a:shade val="85000"/>
            </a:srgbClr>
          </a:solidFill>
          <a:ln>
            <a:noFill/>
          </a:ln>
          <a:effectLst/>
        </p:spPr>
      </p:pic>
      <p:pic>
        <p:nvPicPr>
          <p:cNvPr id="65" name="Picture 64">
            <a:extLst>
              <a:ext uri="{FF2B5EF4-FFF2-40B4-BE49-F238E27FC236}">
                <a16:creationId xmlns:a16="http://schemas.microsoft.com/office/drawing/2014/main" id="{735CE037-DE79-AC93-9251-177D3249F182}"/>
              </a:ext>
            </a:extLst>
          </p:cNvPr>
          <p:cNvPicPr>
            <a:picLocks noChangeAspect="1"/>
          </p:cNvPicPr>
          <p:nvPr/>
        </p:nvPicPr>
        <p:blipFill>
          <a:blip r:embed="rId10"/>
          <a:stretch>
            <a:fillRect/>
          </a:stretch>
        </p:blipFill>
        <p:spPr>
          <a:xfrm>
            <a:off x="551384" y="9616307"/>
            <a:ext cx="1486107" cy="1086002"/>
          </a:xfrm>
          <a:prstGeom prst="roundRect">
            <a:avLst>
              <a:gd name="adj" fmla="val 8594"/>
            </a:avLst>
          </a:prstGeom>
          <a:solidFill>
            <a:srgbClr val="FFFFFF">
              <a:shade val="85000"/>
            </a:srgbClr>
          </a:solidFill>
          <a:ln>
            <a:noFill/>
          </a:ln>
          <a:effectLst/>
        </p:spPr>
      </p:pic>
      <p:sp>
        <p:nvSpPr>
          <p:cNvPr id="66" name="Rounded Rectangle 8">
            <a:extLst>
              <a:ext uri="{FF2B5EF4-FFF2-40B4-BE49-F238E27FC236}">
                <a16:creationId xmlns:a16="http://schemas.microsoft.com/office/drawing/2014/main" id="{3B1254D2-6D13-AE99-C6C2-7D08C2485513}"/>
              </a:ext>
            </a:extLst>
          </p:cNvPr>
          <p:cNvSpPr/>
          <p:nvPr/>
        </p:nvSpPr>
        <p:spPr>
          <a:xfrm>
            <a:off x="13440816" y="2115948"/>
            <a:ext cx="7387144" cy="3545299"/>
          </a:xfrm>
          <a:prstGeom prst="roundRect">
            <a:avLst/>
          </a:prstGeom>
          <a:solidFill>
            <a:schemeClr val="bg1">
              <a:alpha val="380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1400">
              <a:solidFill>
                <a:schemeClr val="bg1"/>
              </a:solidFill>
              <a:latin typeface="Bree Serif" panose="02000503040000020004" pitchFamily="2" charset="77"/>
            </a:endParaRPr>
          </a:p>
        </p:txBody>
      </p:sp>
      <p:sp>
        <p:nvSpPr>
          <p:cNvPr id="67" name="!!TextBox 4">
            <a:extLst>
              <a:ext uri="{FF2B5EF4-FFF2-40B4-BE49-F238E27FC236}">
                <a16:creationId xmlns:a16="http://schemas.microsoft.com/office/drawing/2014/main" id="{D23CD6F8-4DB1-1767-3EBF-B04751F39511}"/>
              </a:ext>
            </a:extLst>
          </p:cNvPr>
          <p:cNvSpPr txBox="1"/>
          <p:nvPr/>
        </p:nvSpPr>
        <p:spPr>
          <a:xfrm>
            <a:off x="13741838" y="2593184"/>
            <a:ext cx="6988976" cy="2431435"/>
          </a:xfrm>
          <a:prstGeom prst="rect">
            <a:avLst/>
          </a:prstGeom>
          <a:noFill/>
        </p:spPr>
        <p:txBody>
          <a:bodyPr wrap="square">
            <a:spAutoFit/>
          </a:bodyPr>
          <a:lstStyle/>
          <a:p>
            <a:r>
              <a:rPr lang="en-US" sz="2000">
                <a:solidFill>
                  <a:schemeClr val="bg1"/>
                </a:solidFill>
                <a:latin typeface="Bree Serif" panose="02000503040000020004" pitchFamily="2" charset="77"/>
              </a:rPr>
              <a:t>III.</a:t>
            </a:r>
            <a:r>
              <a:rPr lang="vi-VN" sz="2000">
                <a:solidFill>
                  <a:schemeClr val="bg1"/>
                </a:solidFill>
                <a:latin typeface="Bree Serif" panose="02000503040000020004" pitchFamily="2" charset="77"/>
              </a:rPr>
              <a:t> </a:t>
            </a:r>
            <a:r>
              <a:rPr lang="en-US" sz="2000">
                <a:solidFill>
                  <a:schemeClr val="bg1"/>
                </a:solidFill>
                <a:latin typeface="Bree Serif" panose="02000503040000020004" pitchFamily="2" charset="77"/>
              </a:rPr>
              <a:t>THAY ĐỔI &amp; XÓA PHẦN TỬ</a:t>
            </a:r>
          </a:p>
          <a:p>
            <a:endParaRPr lang="vi-VN" sz="2000">
              <a:solidFill>
                <a:schemeClr val="bg1"/>
              </a:solidFill>
              <a:latin typeface="Bree Serif" panose="02000503040000020004" pitchFamily="2" charset="77"/>
            </a:endParaRPr>
          </a:p>
          <a:p>
            <a:r>
              <a:rPr lang="vi-VN" sz="1600">
                <a:solidFill>
                  <a:schemeClr val="bg1"/>
                </a:solidFill>
                <a:latin typeface="Bree Serif" panose="02000503040000020004" pitchFamily="2" charset="77"/>
              </a:rPr>
              <a:t>Để sửa đổi một phần tử, hãy sử dụng phương thức set() và tham chiếu đến số chỉ mục.</a:t>
            </a:r>
            <a:endParaRPr lang="en-US" sz="1600">
              <a:solidFill>
                <a:schemeClr val="bg1"/>
              </a:solidFill>
              <a:latin typeface="Bree Serif" panose="02000503040000020004" pitchFamily="2" charset="77"/>
            </a:endParaRPr>
          </a:p>
          <a:p>
            <a:endParaRPr lang="vi-VN" sz="1600">
              <a:solidFill>
                <a:schemeClr val="bg1"/>
              </a:solidFill>
              <a:latin typeface="Bree Serif" panose="02000503040000020004" pitchFamily="2" charset="77"/>
            </a:endParaRPr>
          </a:p>
          <a:p>
            <a:r>
              <a:rPr lang="vi-VN" sz="1600">
                <a:solidFill>
                  <a:schemeClr val="bg1"/>
                </a:solidFill>
                <a:latin typeface="Bree Serif" panose="02000503040000020004" pitchFamily="2" charset="77"/>
              </a:rPr>
              <a:t>Để xóa một phần tử, hãy sử dụng phương thức remove() và tham chiếu đến số chỉ mục.</a:t>
            </a:r>
            <a:endParaRPr lang="en-US" sz="1600">
              <a:solidFill>
                <a:schemeClr val="bg1"/>
              </a:solidFill>
              <a:latin typeface="Bree Serif" panose="02000503040000020004" pitchFamily="2" charset="77"/>
            </a:endParaRPr>
          </a:p>
          <a:p>
            <a:endParaRPr lang="vi-VN" sz="1600">
              <a:solidFill>
                <a:schemeClr val="bg1"/>
              </a:solidFill>
              <a:latin typeface="Bree Serif" panose="02000503040000020004" pitchFamily="2" charset="77"/>
            </a:endParaRPr>
          </a:p>
          <a:p>
            <a:r>
              <a:rPr lang="vi-VN" sz="1600">
                <a:solidFill>
                  <a:schemeClr val="bg1"/>
                </a:solidFill>
                <a:latin typeface="Bree Serif" panose="02000503040000020004" pitchFamily="2" charset="77"/>
              </a:rPr>
              <a:t>Để xóa tất cả các phần tử trong ArrayList, hãy sử dụng phương thức clear()</a:t>
            </a:r>
            <a:endParaRPr lang="en-VN" sz="1600">
              <a:solidFill>
                <a:schemeClr val="bg1"/>
              </a:solidFill>
              <a:latin typeface="Bree Serif" panose="02000503040000020004" pitchFamily="2" charset="77"/>
            </a:endParaRPr>
          </a:p>
        </p:txBody>
      </p:sp>
      <p:graphicFrame>
        <p:nvGraphicFramePr>
          <p:cNvPr id="68" name="Table 67">
            <a:extLst>
              <a:ext uri="{FF2B5EF4-FFF2-40B4-BE49-F238E27FC236}">
                <a16:creationId xmlns:a16="http://schemas.microsoft.com/office/drawing/2014/main" id="{2FF9B222-3AEE-0BAA-5EE0-8113D8A459D5}"/>
              </a:ext>
            </a:extLst>
          </p:cNvPr>
          <p:cNvGraphicFramePr>
            <a:graphicFrameLocks noGrp="1"/>
          </p:cNvGraphicFramePr>
          <p:nvPr>
            <p:extLst>
              <p:ext uri="{D42A27DB-BD31-4B8C-83A1-F6EECF244321}">
                <p14:modId xmlns:p14="http://schemas.microsoft.com/office/powerpoint/2010/main" val="1742057209"/>
              </p:ext>
            </p:extLst>
          </p:nvPr>
        </p:nvGraphicFramePr>
        <p:xfrm>
          <a:off x="14304912" y="1790057"/>
          <a:ext cx="8012445" cy="4447254"/>
        </p:xfrm>
        <a:graphic>
          <a:graphicData uri="http://schemas.openxmlformats.org/drawingml/2006/table">
            <a:tbl>
              <a:tblPr/>
              <a:tblGrid>
                <a:gridCol w="2455591">
                  <a:extLst>
                    <a:ext uri="{9D8B030D-6E8A-4147-A177-3AD203B41FA5}">
                      <a16:colId xmlns:a16="http://schemas.microsoft.com/office/drawing/2014/main" val="1432437068"/>
                    </a:ext>
                  </a:extLst>
                </a:gridCol>
                <a:gridCol w="2778427">
                  <a:extLst>
                    <a:ext uri="{9D8B030D-6E8A-4147-A177-3AD203B41FA5}">
                      <a16:colId xmlns:a16="http://schemas.microsoft.com/office/drawing/2014/main" val="1239324948"/>
                    </a:ext>
                  </a:extLst>
                </a:gridCol>
                <a:gridCol w="2778427">
                  <a:extLst>
                    <a:ext uri="{9D8B030D-6E8A-4147-A177-3AD203B41FA5}">
                      <a16:colId xmlns:a16="http://schemas.microsoft.com/office/drawing/2014/main" val="319196157"/>
                    </a:ext>
                  </a:extLst>
                </a:gridCol>
              </a:tblGrid>
              <a:tr h="494139">
                <a:tc>
                  <a:txBody>
                    <a:bodyPr/>
                    <a:lstStyle/>
                    <a:p>
                      <a:pPr>
                        <a:buNone/>
                      </a:pPr>
                      <a:r>
                        <a:rPr lang="en-US" b="1">
                          <a:solidFill>
                            <a:schemeClr val="bg1"/>
                          </a:solidFill>
                          <a:latin typeface="Bree Serif" panose="02000503040000020004" charset="0"/>
                        </a:rPr>
                        <a:t>TIÊU CHÍ</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b="1">
                          <a:solidFill>
                            <a:schemeClr val="bg1"/>
                          </a:solidFill>
                          <a:latin typeface="Bree Serif" panose="02000503040000020004" charset="0"/>
                        </a:rPr>
                        <a:t>ARRAYLIST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b="1">
                          <a:solidFill>
                            <a:schemeClr val="bg1"/>
                          </a:solidFill>
                          <a:latin typeface="Bree Serif" panose="02000503040000020004" charset="0"/>
                        </a:rPr>
                        <a:t>LINKEDLIST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08791380"/>
                  </a:ext>
                </a:extLst>
              </a:tr>
              <a:tr h="864744">
                <a:tc>
                  <a:txBody>
                    <a:bodyPr/>
                    <a:lstStyle/>
                    <a:p>
                      <a:pPr>
                        <a:buNone/>
                      </a:pPr>
                      <a:r>
                        <a:rPr lang="en-US" b="1">
                          <a:solidFill>
                            <a:schemeClr val="bg1"/>
                          </a:solidFill>
                          <a:latin typeface="Bree Serif" panose="02000503040000020004" charset="0"/>
                        </a:rPr>
                        <a:t>Kiểu Tập Hợp</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Chứa nhiều đối tượng cùng kiểu</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Chứa nhiều đối tượng cùng kiểu</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35420568"/>
                  </a:ext>
                </a:extLst>
              </a:tr>
              <a:tr h="494139">
                <a:tc>
                  <a:txBody>
                    <a:bodyPr/>
                    <a:lstStyle/>
                    <a:p>
                      <a:pPr>
                        <a:buNone/>
                      </a:pPr>
                      <a:r>
                        <a:rPr lang="en-US" b="1">
                          <a:solidFill>
                            <a:schemeClr val="bg1"/>
                          </a:solidFill>
                          <a:latin typeface="Bree Serif" panose="02000503040000020004" charset="0"/>
                        </a:rPr>
                        <a:t>Giao Diện</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Tuân theo giao diện 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Tuân theo giao diện 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46351087"/>
                  </a:ext>
                </a:extLst>
              </a:tr>
              <a:tr h="864744">
                <a:tc>
                  <a:txBody>
                    <a:bodyPr/>
                    <a:lstStyle/>
                    <a:p>
                      <a:pPr>
                        <a:buNone/>
                      </a:pPr>
                      <a:r>
                        <a:rPr lang="vi-VN" b="1">
                          <a:solidFill>
                            <a:schemeClr val="bg1"/>
                          </a:solidFill>
                          <a:latin typeface="Bree Serif" panose="02000503040000020004" charset="0"/>
                        </a:rPr>
                        <a:t>Phương Thức Hỗ Trợ</a:t>
                      </a:r>
                      <a:endParaRPr lang="vi-VN">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Thêm, thay đổi, xóa phần tử</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Thêm, thay đổi, xóa phần tử</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15157518"/>
                  </a:ext>
                </a:extLst>
              </a:tr>
              <a:tr h="864744">
                <a:tc>
                  <a:txBody>
                    <a:bodyPr/>
                    <a:lstStyle/>
                    <a:p>
                      <a:pPr>
                        <a:buNone/>
                      </a:pPr>
                      <a:r>
                        <a:rPr lang="en-US" b="1">
                          <a:solidFill>
                            <a:schemeClr val="bg1"/>
                          </a:solidFill>
                          <a:latin typeface="Bree Serif" panose="02000503040000020004" charset="0"/>
                        </a:rPr>
                        <a:t>Cách Sử Dụng</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Có thể sử dụng giống như LinkedList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Có thể sử dụng giống như ArrayList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631992764"/>
                  </a:ext>
                </a:extLst>
              </a:tr>
              <a:tr h="864744">
                <a:tc>
                  <a:txBody>
                    <a:bodyPr/>
                    <a:lstStyle/>
                    <a:p>
                      <a:pPr>
                        <a:buNone/>
                      </a:pPr>
                      <a:r>
                        <a:rPr lang="en-US" b="1">
                          <a:solidFill>
                            <a:schemeClr val="bg1"/>
                          </a:solidFill>
                          <a:latin typeface="Bree Serif" panose="02000503040000020004" charset="0"/>
                        </a:rPr>
                        <a:t>Cách Xây Dựng Bên Trong</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buNone/>
                      </a:pPr>
                      <a:r>
                        <a:rPr lang="de-DE">
                          <a:solidFill>
                            <a:schemeClr val="bg1"/>
                          </a:solidFill>
                          <a:latin typeface="Bree Serif" panose="02000503040000020004" charset="0"/>
                        </a:rPr>
                        <a:t>Rất khác so với LinkedList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Rất khác so với ArrayList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960090485"/>
                  </a:ext>
                </a:extLst>
              </a:tr>
            </a:tbl>
          </a:graphicData>
        </a:graphic>
      </p:graphicFrame>
    </p:spTree>
    <p:extLst>
      <p:ext uri="{BB962C8B-B14F-4D97-AF65-F5344CB8AC3E}">
        <p14:creationId xmlns:p14="http://schemas.microsoft.com/office/powerpoint/2010/main" val="3965382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BD619E-111D-CB83-5943-7A5B752D168F}"/>
              </a:ext>
            </a:extLst>
          </p:cNvPr>
          <p:cNvSpPr/>
          <p:nvPr/>
        </p:nvSpPr>
        <p:spPr>
          <a:xfrm>
            <a:off x="6960096" y="6698404"/>
            <a:ext cx="2487617"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 name="Picture 1">
            <a:extLst>
              <a:ext uri="{FF2B5EF4-FFF2-40B4-BE49-F238E27FC236}">
                <a16:creationId xmlns:a16="http://schemas.microsoft.com/office/drawing/2014/main" id="{0C6D81A6-84B2-5CB1-9EB0-950214B3A883}"/>
              </a:ext>
            </a:extLst>
          </p:cNvPr>
          <p:cNvPicPr>
            <a:picLocks noChangeAspect="1"/>
          </p:cNvPicPr>
          <p:nvPr/>
        </p:nvPicPr>
        <p:blipFill rotWithShape="1">
          <a:blip r:embed="rId3"/>
          <a:srcRect t="32866" b="32029"/>
          <a:stretch/>
        </p:blipFill>
        <p:spPr>
          <a:xfrm>
            <a:off x="-17985" y="-4748852"/>
            <a:ext cx="12264412" cy="4305393"/>
          </a:xfrm>
          <a:prstGeom prst="rect">
            <a:avLst/>
          </a:prstGeom>
        </p:spPr>
      </p:pic>
      <p:sp>
        <p:nvSpPr>
          <p:cNvPr id="5" name="!!Rectangle 2">
            <a:extLst>
              <a:ext uri="{FF2B5EF4-FFF2-40B4-BE49-F238E27FC236}">
                <a16:creationId xmlns:a16="http://schemas.microsoft.com/office/drawing/2014/main" id="{1752C9F0-92DE-6BA4-88AA-AC0E28283D17}"/>
              </a:ext>
            </a:extLst>
          </p:cNvPr>
          <p:cNvSpPr/>
          <p:nvPr/>
        </p:nvSpPr>
        <p:spPr>
          <a:xfrm>
            <a:off x="-17985" y="-2126568"/>
            <a:ext cx="12264412" cy="1944216"/>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TextBox 5">
            <a:extLst>
              <a:ext uri="{FF2B5EF4-FFF2-40B4-BE49-F238E27FC236}">
                <a16:creationId xmlns:a16="http://schemas.microsoft.com/office/drawing/2014/main" id="{8735A185-3A9F-F729-3EBC-79CBD450E952}"/>
              </a:ext>
            </a:extLst>
          </p:cNvPr>
          <p:cNvSpPr txBox="1"/>
          <p:nvPr/>
        </p:nvSpPr>
        <p:spPr>
          <a:xfrm>
            <a:off x="2603612" y="-8150834"/>
            <a:ext cx="6984776" cy="584775"/>
          </a:xfrm>
          <a:prstGeom prst="rect">
            <a:avLst/>
          </a:prstGeom>
          <a:noFill/>
        </p:spPr>
        <p:txBody>
          <a:bodyPr wrap="square" rtlCol="0">
            <a:spAutoFit/>
          </a:bodyPr>
          <a:lstStyle/>
          <a:p>
            <a:pPr algn="ctr"/>
            <a:r>
              <a:rPr lang="en-VN" sz="3200">
                <a:solidFill>
                  <a:schemeClr val="bg1"/>
                </a:solidFill>
                <a:latin typeface="Bree Serif" panose="02000503040000020004" pitchFamily="2" charset="77"/>
              </a:rPr>
              <a:t>Phân tích văn bản “Vợ Nhặt”</a:t>
            </a:r>
          </a:p>
        </p:txBody>
      </p:sp>
      <p:sp>
        <p:nvSpPr>
          <p:cNvPr id="4" name="!!Rounded Rectangle 5">
            <a:extLst>
              <a:ext uri="{FF2B5EF4-FFF2-40B4-BE49-F238E27FC236}">
                <a16:creationId xmlns:a16="http://schemas.microsoft.com/office/drawing/2014/main" id="{E07CFF8D-545F-65D5-D56E-6EF9B08001B4}"/>
              </a:ext>
            </a:extLst>
          </p:cNvPr>
          <p:cNvSpPr/>
          <p:nvPr/>
        </p:nvSpPr>
        <p:spPr>
          <a:xfrm>
            <a:off x="7248128" y="78755"/>
            <a:ext cx="2487617"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TextBox 20">
            <a:extLst>
              <a:ext uri="{FF2B5EF4-FFF2-40B4-BE49-F238E27FC236}">
                <a16:creationId xmlns:a16="http://schemas.microsoft.com/office/drawing/2014/main" id="{7A1A3998-8897-28C6-C2C4-06405F27A589}"/>
              </a:ext>
            </a:extLst>
          </p:cNvPr>
          <p:cNvSpPr txBox="1"/>
          <p:nvPr/>
        </p:nvSpPr>
        <p:spPr>
          <a:xfrm>
            <a:off x="2603612" y="-9275841"/>
            <a:ext cx="6984776" cy="523220"/>
          </a:xfrm>
          <a:prstGeom prst="rect">
            <a:avLst/>
          </a:prstGeom>
          <a:noFill/>
        </p:spPr>
        <p:txBody>
          <a:bodyPr wrap="square" rtlCol="0">
            <a:spAutoFit/>
          </a:bodyPr>
          <a:lstStyle/>
          <a:p>
            <a:pPr algn="ctr"/>
            <a:r>
              <a:rPr lang="en-VN" sz="2800">
                <a:solidFill>
                  <a:schemeClr val="bg1"/>
                </a:solidFill>
                <a:latin typeface="Cobe-HeavyItalic" panose="020B0003040102080103" pitchFamily="34" charset="77"/>
              </a:rPr>
              <a:t>NGỮ VĂN</a:t>
            </a:r>
          </a:p>
        </p:txBody>
      </p:sp>
      <p:sp>
        <p:nvSpPr>
          <p:cNvPr id="22" name="!!Rectangle 21">
            <a:extLst>
              <a:ext uri="{FF2B5EF4-FFF2-40B4-BE49-F238E27FC236}">
                <a16:creationId xmlns:a16="http://schemas.microsoft.com/office/drawing/2014/main" id="{D889FD70-36E7-5D33-0E63-FCF37C36A6D6}"/>
              </a:ext>
            </a:extLst>
          </p:cNvPr>
          <p:cNvSpPr/>
          <p:nvPr/>
        </p:nvSpPr>
        <p:spPr>
          <a:xfrm>
            <a:off x="5662" y="0"/>
            <a:ext cx="3071664" cy="6876758"/>
          </a:xfrm>
          <a:prstGeom prst="rect">
            <a:avLst/>
          </a:prstGeom>
          <a:solidFill>
            <a:srgbClr val="24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6" name="!!Group 25">
            <a:extLst>
              <a:ext uri="{FF2B5EF4-FFF2-40B4-BE49-F238E27FC236}">
                <a16:creationId xmlns:a16="http://schemas.microsoft.com/office/drawing/2014/main" id="{E858DF6A-E7F3-FA03-1922-247A058ADE36}"/>
              </a:ext>
            </a:extLst>
          </p:cNvPr>
          <p:cNvGrpSpPr/>
          <p:nvPr/>
        </p:nvGrpSpPr>
        <p:grpSpPr>
          <a:xfrm>
            <a:off x="191344" y="204767"/>
            <a:ext cx="580481" cy="148433"/>
            <a:chOff x="119336" y="130551"/>
            <a:chExt cx="580481" cy="148433"/>
          </a:xfrm>
        </p:grpSpPr>
        <p:sp>
          <p:nvSpPr>
            <p:cNvPr id="23" name="Oval 22">
              <a:extLst>
                <a:ext uri="{FF2B5EF4-FFF2-40B4-BE49-F238E27FC236}">
                  <a16:creationId xmlns:a16="http://schemas.microsoft.com/office/drawing/2014/main" id="{13C4A5F7-12F8-89C1-3F81-AB3903FDC937}"/>
                </a:ext>
              </a:extLst>
            </p:cNvPr>
            <p:cNvSpPr/>
            <p:nvPr/>
          </p:nvSpPr>
          <p:spPr>
            <a:xfrm>
              <a:off x="119336" y="130551"/>
              <a:ext cx="148433" cy="148433"/>
            </a:xfrm>
            <a:prstGeom prst="ellipse">
              <a:avLst/>
            </a:prstGeom>
            <a:solidFill>
              <a:srgbClr val="FF5F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03B79101-E58E-47EC-FAE5-C38FBC15E86F}"/>
                </a:ext>
              </a:extLst>
            </p:cNvPr>
            <p:cNvSpPr/>
            <p:nvPr/>
          </p:nvSpPr>
          <p:spPr>
            <a:xfrm>
              <a:off x="335360" y="130551"/>
              <a:ext cx="148433" cy="148433"/>
            </a:xfrm>
            <a:prstGeom prst="ellipse">
              <a:avLst/>
            </a:prstGeom>
            <a:solidFill>
              <a:srgbClr val="FEBD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862FB8FB-4EC7-653F-1BEF-FE0D99196301}"/>
                </a:ext>
              </a:extLst>
            </p:cNvPr>
            <p:cNvSpPr/>
            <p:nvPr/>
          </p:nvSpPr>
          <p:spPr>
            <a:xfrm>
              <a:off x="551384" y="130551"/>
              <a:ext cx="148433" cy="148433"/>
            </a:xfrm>
            <a:prstGeom prst="ellipse">
              <a:avLst/>
            </a:prstGeom>
            <a:solidFill>
              <a:srgbClr val="29C9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34" name="Rounded Rectangle 33">
            <a:extLst>
              <a:ext uri="{FF2B5EF4-FFF2-40B4-BE49-F238E27FC236}">
                <a16:creationId xmlns:a16="http://schemas.microsoft.com/office/drawing/2014/main" id="{C8495816-2AC6-124E-C9F1-5A4FC9A4F0EB}"/>
              </a:ext>
            </a:extLst>
          </p:cNvPr>
          <p:cNvSpPr/>
          <p:nvPr/>
        </p:nvSpPr>
        <p:spPr>
          <a:xfrm>
            <a:off x="189248" y="760576"/>
            <a:ext cx="2810408" cy="526691"/>
          </a:xfrm>
          <a:prstGeom prst="round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5-Point Star 28">
            <a:extLst>
              <a:ext uri="{FF2B5EF4-FFF2-40B4-BE49-F238E27FC236}">
                <a16:creationId xmlns:a16="http://schemas.microsoft.com/office/drawing/2014/main" id="{D8CB97FE-F6E3-7E5D-9056-3C9D9F6E1CE9}"/>
              </a:ext>
            </a:extLst>
          </p:cNvPr>
          <p:cNvSpPr/>
          <p:nvPr/>
        </p:nvSpPr>
        <p:spPr>
          <a:xfrm>
            <a:off x="280208" y="842948"/>
            <a:ext cx="283616" cy="283616"/>
          </a:xfrm>
          <a:prstGeom prst="star5">
            <a:avLst/>
          </a:prstGeom>
          <a:noFill/>
          <a:ln w="19050">
            <a:solidFill>
              <a:srgbClr val="008C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0" name="Picture 29" descr="A screenshot of a phone&#10;&#10;Description automatically generated">
            <a:extLst>
              <a:ext uri="{FF2B5EF4-FFF2-40B4-BE49-F238E27FC236}">
                <a16:creationId xmlns:a16="http://schemas.microsoft.com/office/drawing/2014/main" id="{E77C428D-ACF7-DB8E-A577-CDC945068A6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680" b="25068" l="3845" r="14107">
                        <a14:foregroundMark x1="8371" y1="19870" x2="8371" y2="19870"/>
                        <a14:foregroundMark x1="6787" y1="21987" x2="6787" y2="21987"/>
                      </a14:backgroundRemoval>
                    </a14:imgEffect>
                  </a14:imgLayer>
                </a14:imgProps>
              </a:ext>
            </a:extLst>
          </a:blip>
          <a:srcRect l="2562" t="16757" r="84610" b="74008"/>
          <a:stretch/>
        </p:blipFill>
        <p:spPr>
          <a:xfrm>
            <a:off x="189248" y="1447970"/>
            <a:ext cx="443298" cy="443298"/>
          </a:xfrm>
          <a:prstGeom prst="rect">
            <a:avLst/>
          </a:prstGeom>
        </p:spPr>
      </p:pic>
      <p:pic>
        <p:nvPicPr>
          <p:cNvPr id="32" name="Picture 31" descr="A screenshot of a phone&#10;&#10;Description automatically generated">
            <a:extLst>
              <a:ext uri="{FF2B5EF4-FFF2-40B4-BE49-F238E27FC236}">
                <a16:creationId xmlns:a16="http://schemas.microsoft.com/office/drawing/2014/main" id="{658EFD39-C6DE-4E45-D2D9-AD5376888EA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9404" b="36792" l="3430" r="13692"/>
                    </a14:imgEffect>
                  </a14:imgLayer>
                </a14:imgProps>
              </a:ext>
            </a:extLst>
          </a:blip>
          <a:srcRect l="2147" t="28481" r="85025" b="62285"/>
          <a:stretch/>
        </p:blipFill>
        <p:spPr>
          <a:xfrm>
            <a:off x="189248" y="2230565"/>
            <a:ext cx="443298" cy="443298"/>
          </a:xfrm>
          <a:prstGeom prst="rect">
            <a:avLst/>
          </a:prstGeom>
        </p:spPr>
      </p:pic>
      <p:sp>
        <p:nvSpPr>
          <p:cNvPr id="35" name="TextBox 34">
            <a:extLst>
              <a:ext uri="{FF2B5EF4-FFF2-40B4-BE49-F238E27FC236}">
                <a16:creationId xmlns:a16="http://schemas.microsoft.com/office/drawing/2014/main" id="{17D8E2F1-EE32-8FEC-740F-A7E1ED310EC4}"/>
              </a:ext>
            </a:extLst>
          </p:cNvPr>
          <p:cNvSpPr txBox="1"/>
          <p:nvPr/>
        </p:nvSpPr>
        <p:spPr>
          <a:xfrm>
            <a:off x="578616" y="1529845"/>
            <a:ext cx="2232248" cy="400110"/>
          </a:xfrm>
          <a:prstGeom prst="rect">
            <a:avLst/>
          </a:prstGeom>
          <a:noFill/>
        </p:spPr>
        <p:txBody>
          <a:bodyPr wrap="square" rtlCol="0">
            <a:spAutoFit/>
          </a:bodyPr>
          <a:lstStyle/>
          <a:p>
            <a:r>
              <a:rPr lang="en-US" sz="2000">
                <a:solidFill>
                  <a:schemeClr val="bg1"/>
                </a:solidFill>
              </a:rPr>
              <a:t>LinkedList Methods</a:t>
            </a:r>
          </a:p>
        </p:txBody>
      </p:sp>
      <p:sp>
        <p:nvSpPr>
          <p:cNvPr id="36" name="TextBox 35">
            <a:extLst>
              <a:ext uri="{FF2B5EF4-FFF2-40B4-BE49-F238E27FC236}">
                <a16:creationId xmlns:a16="http://schemas.microsoft.com/office/drawing/2014/main" id="{F15BA491-7AE5-170C-65DC-32A40E0A7754}"/>
              </a:ext>
            </a:extLst>
          </p:cNvPr>
          <p:cNvSpPr txBox="1"/>
          <p:nvPr/>
        </p:nvSpPr>
        <p:spPr>
          <a:xfrm>
            <a:off x="578616" y="2238311"/>
            <a:ext cx="2232248" cy="400110"/>
          </a:xfrm>
          <a:prstGeom prst="rect">
            <a:avLst/>
          </a:prstGeom>
          <a:noFill/>
        </p:spPr>
        <p:txBody>
          <a:bodyPr wrap="square" rtlCol="0">
            <a:spAutoFit/>
          </a:bodyPr>
          <a:lstStyle/>
          <a:p>
            <a:r>
              <a:rPr lang="en-VN" sz="2000">
                <a:solidFill>
                  <a:schemeClr val="bg1"/>
                </a:solidFill>
              </a:rPr>
              <a:t>Phân tích</a:t>
            </a:r>
          </a:p>
        </p:txBody>
      </p:sp>
      <p:sp>
        <p:nvSpPr>
          <p:cNvPr id="40" name="TextBox 39">
            <a:extLst>
              <a:ext uri="{FF2B5EF4-FFF2-40B4-BE49-F238E27FC236}">
                <a16:creationId xmlns:a16="http://schemas.microsoft.com/office/drawing/2014/main" id="{D746250A-28BB-804D-49E7-22E2FA7F8B4F}"/>
              </a:ext>
            </a:extLst>
          </p:cNvPr>
          <p:cNvSpPr txBox="1"/>
          <p:nvPr/>
        </p:nvSpPr>
        <p:spPr>
          <a:xfrm>
            <a:off x="3315084" y="836245"/>
            <a:ext cx="7101395" cy="523220"/>
          </a:xfrm>
          <a:prstGeom prst="rect">
            <a:avLst/>
          </a:prstGeom>
          <a:noFill/>
        </p:spPr>
        <p:txBody>
          <a:bodyPr wrap="square">
            <a:spAutoFit/>
          </a:bodyPr>
          <a:lstStyle/>
          <a:p>
            <a:r>
              <a:rPr lang="en-US" sz="2800">
                <a:solidFill>
                  <a:schemeClr val="bg1"/>
                </a:solidFill>
                <a:latin typeface="Bree Serif" panose="02000503040000020004" pitchFamily="2" charset="77"/>
              </a:rPr>
              <a:t>B. LINKEDLIST</a:t>
            </a:r>
            <a:endParaRPr lang="en-VN" sz="2800">
              <a:solidFill>
                <a:schemeClr val="bg1"/>
              </a:solidFill>
              <a:latin typeface="Bree Serif" panose="02000503040000020004" pitchFamily="2" charset="77"/>
            </a:endParaRPr>
          </a:p>
        </p:txBody>
      </p:sp>
      <p:cxnSp>
        <p:nvCxnSpPr>
          <p:cNvPr id="42" name="Straight Connector 41">
            <a:extLst>
              <a:ext uri="{FF2B5EF4-FFF2-40B4-BE49-F238E27FC236}">
                <a16:creationId xmlns:a16="http://schemas.microsoft.com/office/drawing/2014/main" id="{5B1AE333-5FC2-C2FF-A568-1FC17B5C169A}"/>
              </a:ext>
            </a:extLst>
          </p:cNvPr>
          <p:cNvCxnSpPr/>
          <p:nvPr/>
        </p:nvCxnSpPr>
        <p:spPr>
          <a:xfrm>
            <a:off x="3412147" y="1470359"/>
            <a:ext cx="70958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riangle 2">
            <a:extLst>
              <a:ext uri="{FF2B5EF4-FFF2-40B4-BE49-F238E27FC236}">
                <a16:creationId xmlns:a16="http://schemas.microsoft.com/office/drawing/2014/main" id="{1A1337A0-2867-0E19-9BD4-7559611AA366}"/>
              </a:ext>
            </a:extLst>
          </p:cNvPr>
          <p:cNvSpPr/>
          <p:nvPr/>
        </p:nvSpPr>
        <p:spPr>
          <a:xfrm rot="10800000">
            <a:off x="7072524" y="405654"/>
            <a:ext cx="792088" cy="512056"/>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noFill/>
            </a:endParaRPr>
          </a:p>
        </p:txBody>
      </p:sp>
      <p:sp>
        <p:nvSpPr>
          <p:cNvPr id="48" name="!!Triangle 7">
            <a:extLst>
              <a:ext uri="{FF2B5EF4-FFF2-40B4-BE49-F238E27FC236}">
                <a16:creationId xmlns:a16="http://schemas.microsoft.com/office/drawing/2014/main" id="{F4577837-AB53-4A53-A5F1-E2D0149C1FD0}"/>
              </a:ext>
            </a:extLst>
          </p:cNvPr>
          <p:cNvSpPr/>
          <p:nvPr/>
        </p:nvSpPr>
        <p:spPr>
          <a:xfrm>
            <a:off x="7084791" y="6122768"/>
            <a:ext cx="792088" cy="512056"/>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noFill/>
            </a:endParaRPr>
          </a:p>
        </p:txBody>
      </p:sp>
      <p:sp>
        <p:nvSpPr>
          <p:cNvPr id="49" name="!!Rounded Rectangle 8">
            <a:extLst>
              <a:ext uri="{FF2B5EF4-FFF2-40B4-BE49-F238E27FC236}">
                <a16:creationId xmlns:a16="http://schemas.microsoft.com/office/drawing/2014/main" id="{65DA4A82-B58A-6EF6-5316-917E406883DD}"/>
              </a:ext>
            </a:extLst>
          </p:cNvPr>
          <p:cNvSpPr/>
          <p:nvPr/>
        </p:nvSpPr>
        <p:spPr>
          <a:xfrm>
            <a:off x="6767663" y="2001999"/>
            <a:ext cx="1401809" cy="210734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noFill/>
            </a:endParaRPr>
          </a:p>
        </p:txBody>
      </p:sp>
      <p:sp>
        <p:nvSpPr>
          <p:cNvPr id="50" name="!!TextBox 10">
            <a:extLst>
              <a:ext uri="{FF2B5EF4-FFF2-40B4-BE49-F238E27FC236}">
                <a16:creationId xmlns:a16="http://schemas.microsoft.com/office/drawing/2014/main" id="{672FF280-8C47-EE8B-8E0F-B18A4FC1E51B}"/>
              </a:ext>
            </a:extLst>
          </p:cNvPr>
          <p:cNvSpPr txBox="1"/>
          <p:nvPr/>
        </p:nvSpPr>
        <p:spPr>
          <a:xfrm>
            <a:off x="6546021" y="4953899"/>
            <a:ext cx="3986368" cy="523220"/>
          </a:xfrm>
          <a:prstGeom prst="rect">
            <a:avLst/>
          </a:prstGeom>
          <a:noFill/>
          <a:ln>
            <a:noFill/>
          </a:ln>
        </p:spPr>
        <p:txBody>
          <a:bodyPr wrap="square" rtlCol="0">
            <a:spAutoFit/>
          </a:bodyPr>
          <a:lstStyle/>
          <a:p>
            <a:pPr algn="ctr"/>
            <a:r>
              <a:rPr lang="en-VN" sz="2800">
                <a:noFill/>
                <a:latin typeface="Cobe-HeavyItalic" panose="020B0003040102080103" pitchFamily="34" charset="77"/>
              </a:rPr>
              <a:t>NHÂN VẬT TRÀNG</a:t>
            </a:r>
          </a:p>
        </p:txBody>
      </p:sp>
      <p:sp>
        <p:nvSpPr>
          <p:cNvPr id="9" name="!!TextBox 4">
            <a:extLst>
              <a:ext uri="{FF2B5EF4-FFF2-40B4-BE49-F238E27FC236}">
                <a16:creationId xmlns:a16="http://schemas.microsoft.com/office/drawing/2014/main" id="{F56454EA-A407-6464-EB31-B582C73B4F6E}"/>
              </a:ext>
            </a:extLst>
          </p:cNvPr>
          <p:cNvSpPr txBox="1"/>
          <p:nvPr/>
        </p:nvSpPr>
        <p:spPr>
          <a:xfrm>
            <a:off x="888753" y="-1551485"/>
            <a:ext cx="10414491" cy="1200329"/>
          </a:xfrm>
          <a:prstGeom prst="rect">
            <a:avLst/>
          </a:prstGeom>
          <a:noFill/>
        </p:spPr>
        <p:txBody>
          <a:bodyPr wrap="square">
            <a:spAutoFit/>
          </a:bodyPr>
          <a:lstStyle/>
          <a:p>
            <a:pPr algn="ctr"/>
            <a:r>
              <a:rPr lang="en-US" sz="7200">
                <a:solidFill>
                  <a:schemeClr val="bg1"/>
                </a:solidFill>
                <a:latin typeface="Bree Serif" panose="02000503040000020004" pitchFamily="2" charset="77"/>
              </a:rPr>
              <a:t>B. LINKEDLIST</a:t>
            </a:r>
            <a:endParaRPr lang="en-VN" sz="7200">
              <a:solidFill>
                <a:schemeClr val="bg1"/>
              </a:solidFill>
              <a:latin typeface="Bree Serif" panose="02000503040000020004" pitchFamily="2" charset="77"/>
            </a:endParaRPr>
          </a:p>
        </p:txBody>
      </p:sp>
      <p:graphicFrame>
        <p:nvGraphicFramePr>
          <p:cNvPr id="11" name="Table 10">
            <a:extLst>
              <a:ext uri="{FF2B5EF4-FFF2-40B4-BE49-F238E27FC236}">
                <a16:creationId xmlns:a16="http://schemas.microsoft.com/office/drawing/2014/main" id="{A2571AF5-CC50-DA36-9FB3-49048EBEA785}"/>
              </a:ext>
            </a:extLst>
          </p:cNvPr>
          <p:cNvGraphicFramePr>
            <a:graphicFrameLocks noGrp="1"/>
          </p:cNvGraphicFramePr>
          <p:nvPr>
            <p:extLst>
              <p:ext uri="{D42A27DB-BD31-4B8C-83A1-F6EECF244321}">
                <p14:modId xmlns:p14="http://schemas.microsoft.com/office/powerpoint/2010/main" val="468754885"/>
              </p:ext>
            </p:extLst>
          </p:nvPr>
        </p:nvGraphicFramePr>
        <p:xfrm>
          <a:off x="3412147" y="1790057"/>
          <a:ext cx="8012445" cy="4447254"/>
        </p:xfrm>
        <a:graphic>
          <a:graphicData uri="http://schemas.openxmlformats.org/drawingml/2006/table">
            <a:tbl>
              <a:tblPr/>
              <a:tblGrid>
                <a:gridCol w="2455591">
                  <a:extLst>
                    <a:ext uri="{9D8B030D-6E8A-4147-A177-3AD203B41FA5}">
                      <a16:colId xmlns:a16="http://schemas.microsoft.com/office/drawing/2014/main" val="1432437068"/>
                    </a:ext>
                  </a:extLst>
                </a:gridCol>
                <a:gridCol w="2778427">
                  <a:extLst>
                    <a:ext uri="{9D8B030D-6E8A-4147-A177-3AD203B41FA5}">
                      <a16:colId xmlns:a16="http://schemas.microsoft.com/office/drawing/2014/main" val="1239324948"/>
                    </a:ext>
                  </a:extLst>
                </a:gridCol>
                <a:gridCol w="2778427">
                  <a:extLst>
                    <a:ext uri="{9D8B030D-6E8A-4147-A177-3AD203B41FA5}">
                      <a16:colId xmlns:a16="http://schemas.microsoft.com/office/drawing/2014/main" val="319196157"/>
                    </a:ext>
                  </a:extLst>
                </a:gridCol>
              </a:tblGrid>
              <a:tr h="494139">
                <a:tc>
                  <a:txBody>
                    <a:bodyPr/>
                    <a:lstStyle/>
                    <a:p>
                      <a:pPr>
                        <a:buNone/>
                      </a:pPr>
                      <a:r>
                        <a:rPr lang="en-US" b="1">
                          <a:solidFill>
                            <a:schemeClr val="bg1"/>
                          </a:solidFill>
                          <a:latin typeface="Bree Serif" panose="02000503040000020004" charset="0"/>
                        </a:rPr>
                        <a:t>TIÊU CHÍ</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b="1">
                          <a:solidFill>
                            <a:schemeClr val="bg1"/>
                          </a:solidFill>
                          <a:latin typeface="Bree Serif" panose="02000503040000020004" charset="0"/>
                        </a:rPr>
                        <a:t>ARRAYLIST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b="1">
                          <a:solidFill>
                            <a:schemeClr val="bg1"/>
                          </a:solidFill>
                          <a:latin typeface="Bree Serif" panose="02000503040000020004" charset="0"/>
                        </a:rPr>
                        <a:t>LINKEDLIST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08791380"/>
                  </a:ext>
                </a:extLst>
              </a:tr>
              <a:tr h="864744">
                <a:tc>
                  <a:txBody>
                    <a:bodyPr/>
                    <a:lstStyle/>
                    <a:p>
                      <a:pPr>
                        <a:buNone/>
                      </a:pPr>
                      <a:r>
                        <a:rPr lang="en-US" b="1">
                          <a:solidFill>
                            <a:schemeClr val="bg1"/>
                          </a:solidFill>
                          <a:latin typeface="Bree Serif" panose="02000503040000020004" charset="0"/>
                        </a:rPr>
                        <a:t>Kiểu Tập Hợp</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Chứa nhiều đối tượng cùng kiểu</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Chứa nhiều đối tượng cùng kiểu</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35420568"/>
                  </a:ext>
                </a:extLst>
              </a:tr>
              <a:tr h="494139">
                <a:tc>
                  <a:txBody>
                    <a:bodyPr/>
                    <a:lstStyle/>
                    <a:p>
                      <a:pPr>
                        <a:buNone/>
                      </a:pPr>
                      <a:r>
                        <a:rPr lang="en-US" b="1">
                          <a:solidFill>
                            <a:schemeClr val="bg1"/>
                          </a:solidFill>
                          <a:latin typeface="Bree Serif" panose="02000503040000020004" charset="0"/>
                        </a:rPr>
                        <a:t>Giao Diện</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Tuân theo giao diện 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Tuân theo giao diện 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46351087"/>
                  </a:ext>
                </a:extLst>
              </a:tr>
              <a:tr h="864744">
                <a:tc>
                  <a:txBody>
                    <a:bodyPr/>
                    <a:lstStyle/>
                    <a:p>
                      <a:pPr>
                        <a:buNone/>
                      </a:pPr>
                      <a:r>
                        <a:rPr lang="vi-VN" b="1">
                          <a:solidFill>
                            <a:schemeClr val="bg1"/>
                          </a:solidFill>
                          <a:latin typeface="Bree Serif" panose="02000503040000020004" charset="0"/>
                        </a:rPr>
                        <a:t>Phương Thức Hỗ Trợ</a:t>
                      </a:r>
                      <a:endParaRPr lang="vi-VN">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Thêm, thay đổi, xóa phần tử</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Thêm, thay đổi, xóa phần tử</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15157518"/>
                  </a:ext>
                </a:extLst>
              </a:tr>
              <a:tr h="864744">
                <a:tc>
                  <a:txBody>
                    <a:bodyPr/>
                    <a:lstStyle/>
                    <a:p>
                      <a:pPr>
                        <a:buNone/>
                      </a:pPr>
                      <a:r>
                        <a:rPr lang="en-US" b="1">
                          <a:solidFill>
                            <a:schemeClr val="bg1"/>
                          </a:solidFill>
                          <a:latin typeface="Bree Serif" panose="02000503040000020004" charset="0"/>
                        </a:rPr>
                        <a:t>Cách Sử Dụng</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Có thể sử dụng giống như LinkedList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Có thể sử dụng giống như ArrayList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631992764"/>
                  </a:ext>
                </a:extLst>
              </a:tr>
              <a:tr h="864744">
                <a:tc>
                  <a:txBody>
                    <a:bodyPr/>
                    <a:lstStyle/>
                    <a:p>
                      <a:pPr>
                        <a:buNone/>
                      </a:pPr>
                      <a:r>
                        <a:rPr lang="en-US" b="1">
                          <a:solidFill>
                            <a:schemeClr val="bg1"/>
                          </a:solidFill>
                          <a:latin typeface="Bree Serif" panose="02000503040000020004" charset="0"/>
                        </a:rPr>
                        <a:t>Cách Xây Dựng Bên Trong</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buNone/>
                      </a:pPr>
                      <a:r>
                        <a:rPr lang="de-DE">
                          <a:solidFill>
                            <a:schemeClr val="bg1"/>
                          </a:solidFill>
                          <a:latin typeface="Bree Serif" panose="02000503040000020004" charset="0"/>
                        </a:rPr>
                        <a:t>Rất khác so với LinkedList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Rất khác so với ArrayList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960090485"/>
                  </a:ext>
                </a:extLst>
              </a:tr>
            </a:tbl>
          </a:graphicData>
        </a:graphic>
      </p:graphicFrame>
      <p:sp>
        <p:nvSpPr>
          <p:cNvPr id="17" name="TextBox 16">
            <a:extLst>
              <a:ext uri="{FF2B5EF4-FFF2-40B4-BE49-F238E27FC236}">
                <a16:creationId xmlns:a16="http://schemas.microsoft.com/office/drawing/2014/main" id="{5388C97A-2E93-892C-D952-14824288D5F7}"/>
              </a:ext>
            </a:extLst>
          </p:cNvPr>
          <p:cNvSpPr txBox="1"/>
          <p:nvPr/>
        </p:nvSpPr>
        <p:spPr>
          <a:xfrm>
            <a:off x="555801" y="823866"/>
            <a:ext cx="2498710" cy="400110"/>
          </a:xfrm>
          <a:prstGeom prst="rect">
            <a:avLst/>
          </a:prstGeom>
          <a:noFill/>
        </p:spPr>
        <p:txBody>
          <a:bodyPr wrap="square" rtlCol="0">
            <a:spAutoFit/>
          </a:bodyPr>
          <a:lstStyle/>
          <a:p>
            <a:r>
              <a:rPr lang="en-US" sz="2000">
                <a:solidFill>
                  <a:schemeClr val="bg1"/>
                </a:solidFill>
              </a:rPr>
              <a:t>ArrayList &amp; LinkedList</a:t>
            </a:r>
            <a:endParaRPr lang="en-VN" sz="2000">
              <a:solidFill>
                <a:schemeClr val="bg1"/>
              </a:solidFill>
            </a:endParaRPr>
          </a:p>
        </p:txBody>
      </p:sp>
    </p:spTree>
    <p:extLst>
      <p:ext uri="{BB962C8B-B14F-4D97-AF65-F5344CB8AC3E}">
        <p14:creationId xmlns:p14="http://schemas.microsoft.com/office/powerpoint/2010/main" val="323465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BD619E-111D-CB83-5943-7A5B752D168F}"/>
              </a:ext>
            </a:extLst>
          </p:cNvPr>
          <p:cNvSpPr/>
          <p:nvPr/>
        </p:nvSpPr>
        <p:spPr>
          <a:xfrm>
            <a:off x="6344687" y="6698404"/>
            <a:ext cx="3744416"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 name="Picture 1">
            <a:extLst>
              <a:ext uri="{FF2B5EF4-FFF2-40B4-BE49-F238E27FC236}">
                <a16:creationId xmlns:a16="http://schemas.microsoft.com/office/drawing/2014/main" id="{0C6D81A6-84B2-5CB1-9EB0-950214B3A883}"/>
              </a:ext>
            </a:extLst>
          </p:cNvPr>
          <p:cNvPicPr>
            <a:picLocks noChangeAspect="1"/>
          </p:cNvPicPr>
          <p:nvPr/>
        </p:nvPicPr>
        <p:blipFill rotWithShape="1">
          <a:blip r:embed="rId3"/>
          <a:srcRect t="32866" b="32029"/>
          <a:stretch/>
        </p:blipFill>
        <p:spPr>
          <a:xfrm>
            <a:off x="-17985" y="-4748852"/>
            <a:ext cx="12264412" cy="4305393"/>
          </a:xfrm>
          <a:prstGeom prst="rect">
            <a:avLst/>
          </a:prstGeom>
        </p:spPr>
      </p:pic>
      <p:sp>
        <p:nvSpPr>
          <p:cNvPr id="5" name="!!Rectangle 2">
            <a:extLst>
              <a:ext uri="{FF2B5EF4-FFF2-40B4-BE49-F238E27FC236}">
                <a16:creationId xmlns:a16="http://schemas.microsoft.com/office/drawing/2014/main" id="{1752C9F0-92DE-6BA4-88AA-AC0E28283D17}"/>
              </a:ext>
            </a:extLst>
          </p:cNvPr>
          <p:cNvSpPr/>
          <p:nvPr/>
        </p:nvSpPr>
        <p:spPr>
          <a:xfrm>
            <a:off x="-17985" y="-2126568"/>
            <a:ext cx="12264412" cy="1944216"/>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Rounded Rectangle 5">
            <a:extLst>
              <a:ext uri="{FF2B5EF4-FFF2-40B4-BE49-F238E27FC236}">
                <a16:creationId xmlns:a16="http://schemas.microsoft.com/office/drawing/2014/main" id="{E07CFF8D-545F-65D5-D56E-6EF9B08001B4}"/>
              </a:ext>
            </a:extLst>
          </p:cNvPr>
          <p:cNvSpPr/>
          <p:nvPr/>
        </p:nvSpPr>
        <p:spPr>
          <a:xfrm>
            <a:off x="7248128" y="189106"/>
            <a:ext cx="2487617"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ectangle 21">
            <a:extLst>
              <a:ext uri="{FF2B5EF4-FFF2-40B4-BE49-F238E27FC236}">
                <a16:creationId xmlns:a16="http://schemas.microsoft.com/office/drawing/2014/main" id="{D889FD70-36E7-5D33-0E63-FCF37C36A6D6}"/>
              </a:ext>
            </a:extLst>
          </p:cNvPr>
          <p:cNvSpPr/>
          <p:nvPr/>
        </p:nvSpPr>
        <p:spPr>
          <a:xfrm>
            <a:off x="5662" y="0"/>
            <a:ext cx="3071664" cy="6876758"/>
          </a:xfrm>
          <a:prstGeom prst="rect">
            <a:avLst/>
          </a:prstGeom>
          <a:solidFill>
            <a:srgbClr val="24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6" name="!!Group 25">
            <a:extLst>
              <a:ext uri="{FF2B5EF4-FFF2-40B4-BE49-F238E27FC236}">
                <a16:creationId xmlns:a16="http://schemas.microsoft.com/office/drawing/2014/main" id="{E858DF6A-E7F3-FA03-1922-247A058ADE36}"/>
              </a:ext>
            </a:extLst>
          </p:cNvPr>
          <p:cNvGrpSpPr/>
          <p:nvPr/>
        </p:nvGrpSpPr>
        <p:grpSpPr>
          <a:xfrm>
            <a:off x="191344" y="204767"/>
            <a:ext cx="580481" cy="148433"/>
            <a:chOff x="119336" y="130551"/>
            <a:chExt cx="580481" cy="148433"/>
          </a:xfrm>
        </p:grpSpPr>
        <p:sp>
          <p:nvSpPr>
            <p:cNvPr id="23" name="Oval 22">
              <a:extLst>
                <a:ext uri="{FF2B5EF4-FFF2-40B4-BE49-F238E27FC236}">
                  <a16:creationId xmlns:a16="http://schemas.microsoft.com/office/drawing/2014/main" id="{13C4A5F7-12F8-89C1-3F81-AB3903FDC937}"/>
                </a:ext>
              </a:extLst>
            </p:cNvPr>
            <p:cNvSpPr/>
            <p:nvPr/>
          </p:nvSpPr>
          <p:spPr>
            <a:xfrm>
              <a:off x="119336" y="130551"/>
              <a:ext cx="148433" cy="148433"/>
            </a:xfrm>
            <a:prstGeom prst="ellipse">
              <a:avLst/>
            </a:prstGeom>
            <a:solidFill>
              <a:srgbClr val="FF5F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03B79101-E58E-47EC-FAE5-C38FBC15E86F}"/>
                </a:ext>
              </a:extLst>
            </p:cNvPr>
            <p:cNvSpPr/>
            <p:nvPr/>
          </p:nvSpPr>
          <p:spPr>
            <a:xfrm>
              <a:off x="335360" y="130551"/>
              <a:ext cx="148433" cy="148433"/>
            </a:xfrm>
            <a:prstGeom prst="ellipse">
              <a:avLst/>
            </a:prstGeom>
            <a:solidFill>
              <a:srgbClr val="FEBD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862FB8FB-4EC7-653F-1BEF-FE0D99196301}"/>
                </a:ext>
              </a:extLst>
            </p:cNvPr>
            <p:cNvSpPr/>
            <p:nvPr/>
          </p:nvSpPr>
          <p:spPr>
            <a:xfrm>
              <a:off x="551384" y="130551"/>
              <a:ext cx="148433" cy="148433"/>
            </a:xfrm>
            <a:prstGeom prst="ellipse">
              <a:avLst/>
            </a:prstGeom>
            <a:solidFill>
              <a:srgbClr val="29C9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34" name="Rounded Rectangle 33">
            <a:extLst>
              <a:ext uri="{FF2B5EF4-FFF2-40B4-BE49-F238E27FC236}">
                <a16:creationId xmlns:a16="http://schemas.microsoft.com/office/drawing/2014/main" id="{C8495816-2AC6-124E-C9F1-5A4FC9A4F0EB}"/>
              </a:ext>
            </a:extLst>
          </p:cNvPr>
          <p:cNvSpPr/>
          <p:nvPr/>
        </p:nvSpPr>
        <p:spPr>
          <a:xfrm>
            <a:off x="182741" y="1377448"/>
            <a:ext cx="2619520" cy="526691"/>
          </a:xfrm>
          <a:prstGeom prst="round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5-Point Star 28">
            <a:extLst>
              <a:ext uri="{FF2B5EF4-FFF2-40B4-BE49-F238E27FC236}">
                <a16:creationId xmlns:a16="http://schemas.microsoft.com/office/drawing/2014/main" id="{D8CB97FE-F6E3-7E5D-9056-3C9D9F6E1CE9}"/>
              </a:ext>
            </a:extLst>
          </p:cNvPr>
          <p:cNvSpPr/>
          <p:nvPr/>
        </p:nvSpPr>
        <p:spPr>
          <a:xfrm>
            <a:off x="271605" y="783462"/>
            <a:ext cx="283616" cy="283616"/>
          </a:xfrm>
          <a:prstGeom prst="star5">
            <a:avLst/>
          </a:prstGeom>
          <a:noFill/>
          <a:ln w="19050">
            <a:solidFill>
              <a:srgbClr val="008C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0" name="Picture 29" descr="A screenshot of a phone&#10;&#10;Description automatically generated">
            <a:extLst>
              <a:ext uri="{FF2B5EF4-FFF2-40B4-BE49-F238E27FC236}">
                <a16:creationId xmlns:a16="http://schemas.microsoft.com/office/drawing/2014/main" id="{E77C428D-ACF7-DB8E-A577-CDC945068A6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680" b="25068" l="3845" r="14107">
                        <a14:foregroundMark x1="8371" y1="19870" x2="8371" y2="19870"/>
                        <a14:foregroundMark x1="6787" y1="21987" x2="6787" y2="21987"/>
                      </a14:backgroundRemoval>
                    </a14:imgEffect>
                  </a14:imgLayer>
                </a14:imgProps>
              </a:ext>
            </a:extLst>
          </a:blip>
          <a:srcRect l="2562" t="16757" r="84610" b="74008"/>
          <a:stretch/>
        </p:blipFill>
        <p:spPr>
          <a:xfrm>
            <a:off x="180645" y="1388484"/>
            <a:ext cx="443298" cy="443298"/>
          </a:xfrm>
          <a:prstGeom prst="rect">
            <a:avLst/>
          </a:prstGeom>
        </p:spPr>
      </p:pic>
      <p:pic>
        <p:nvPicPr>
          <p:cNvPr id="32" name="Picture 31" descr="A screenshot of a phone&#10;&#10;Description automatically generated">
            <a:extLst>
              <a:ext uri="{FF2B5EF4-FFF2-40B4-BE49-F238E27FC236}">
                <a16:creationId xmlns:a16="http://schemas.microsoft.com/office/drawing/2014/main" id="{658EFD39-C6DE-4E45-D2D9-AD5376888EA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9404" b="36792" l="3430" r="13692"/>
                    </a14:imgEffect>
                  </a14:imgLayer>
                </a14:imgProps>
              </a:ext>
            </a:extLst>
          </a:blip>
          <a:srcRect l="2147" t="28481" r="85025" b="62285"/>
          <a:stretch/>
        </p:blipFill>
        <p:spPr>
          <a:xfrm>
            <a:off x="180645" y="2171079"/>
            <a:ext cx="443298" cy="443298"/>
          </a:xfrm>
          <a:prstGeom prst="rect">
            <a:avLst/>
          </a:prstGeom>
        </p:spPr>
      </p:pic>
      <p:sp>
        <p:nvSpPr>
          <p:cNvPr id="35" name="TextBox 34">
            <a:extLst>
              <a:ext uri="{FF2B5EF4-FFF2-40B4-BE49-F238E27FC236}">
                <a16:creationId xmlns:a16="http://schemas.microsoft.com/office/drawing/2014/main" id="{17D8E2F1-EE32-8FEC-740F-A7E1ED310EC4}"/>
              </a:ext>
            </a:extLst>
          </p:cNvPr>
          <p:cNvSpPr txBox="1"/>
          <p:nvPr/>
        </p:nvSpPr>
        <p:spPr>
          <a:xfrm>
            <a:off x="570013" y="1436595"/>
            <a:ext cx="2232248" cy="400110"/>
          </a:xfrm>
          <a:prstGeom prst="rect">
            <a:avLst/>
          </a:prstGeom>
          <a:noFill/>
        </p:spPr>
        <p:txBody>
          <a:bodyPr wrap="square" rtlCol="0">
            <a:spAutoFit/>
          </a:bodyPr>
          <a:lstStyle/>
          <a:p>
            <a:r>
              <a:rPr lang="en-US" sz="2000">
                <a:solidFill>
                  <a:schemeClr val="bg1"/>
                </a:solidFill>
              </a:rPr>
              <a:t>LinkedList Methods</a:t>
            </a:r>
          </a:p>
        </p:txBody>
      </p:sp>
      <p:sp>
        <p:nvSpPr>
          <p:cNvPr id="36" name="TextBox 35">
            <a:extLst>
              <a:ext uri="{FF2B5EF4-FFF2-40B4-BE49-F238E27FC236}">
                <a16:creationId xmlns:a16="http://schemas.microsoft.com/office/drawing/2014/main" id="{F15BA491-7AE5-170C-65DC-32A40E0A7754}"/>
              </a:ext>
            </a:extLst>
          </p:cNvPr>
          <p:cNvSpPr txBox="1"/>
          <p:nvPr/>
        </p:nvSpPr>
        <p:spPr>
          <a:xfrm>
            <a:off x="570013" y="2178825"/>
            <a:ext cx="2232248" cy="400110"/>
          </a:xfrm>
          <a:prstGeom prst="rect">
            <a:avLst/>
          </a:prstGeom>
          <a:noFill/>
        </p:spPr>
        <p:txBody>
          <a:bodyPr wrap="square" rtlCol="0">
            <a:spAutoFit/>
          </a:bodyPr>
          <a:lstStyle/>
          <a:p>
            <a:r>
              <a:rPr lang="en-US" sz="2000">
                <a:solidFill>
                  <a:schemeClr val="bg1"/>
                </a:solidFill>
              </a:rPr>
              <a:t>Từ khóa var</a:t>
            </a:r>
          </a:p>
        </p:txBody>
      </p:sp>
      <p:sp>
        <p:nvSpPr>
          <p:cNvPr id="3" name="!!Triangle 2">
            <a:extLst>
              <a:ext uri="{FF2B5EF4-FFF2-40B4-BE49-F238E27FC236}">
                <a16:creationId xmlns:a16="http://schemas.microsoft.com/office/drawing/2014/main" id="{FE4E5AEB-0ADC-62AB-6E30-9EAADCB5BFE2}"/>
              </a:ext>
            </a:extLst>
          </p:cNvPr>
          <p:cNvSpPr/>
          <p:nvPr/>
        </p:nvSpPr>
        <p:spPr>
          <a:xfrm rot="10800000">
            <a:off x="7072524" y="983517"/>
            <a:ext cx="792088" cy="51205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Triangle 7">
            <a:extLst>
              <a:ext uri="{FF2B5EF4-FFF2-40B4-BE49-F238E27FC236}">
                <a16:creationId xmlns:a16="http://schemas.microsoft.com/office/drawing/2014/main" id="{60ED1A06-6623-B7B8-B7AF-5827D628F98C}"/>
              </a:ext>
            </a:extLst>
          </p:cNvPr>
          <p:cNvSpPr/>
          <p:nvPr/>
        </p:nvSpPr>
        <p:spPr>
          <a:xfrm>
            <a:off x="7084791" y="5670458"/>
            <a:ext cx="792088" cy="51205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C7D3075B-617D-34D2-661A-7AFEB82D5FA7}"/>
              </a:ext>
            </a:extLst>
          </p:cNvPr>
          <p:cNvSpPr/>
          <p:nvPr/>
        </p:nvSpPr>
        <p:spPr>
          <a:xfrm>
            <a:off x="6566399" y="1746803"/>
            <a:ext cx="1828873" cy="2749346"/>
          </a:xfrm>
          <a:prstGeom prst="roundRect">
            <a:avLst>
              <a:gd name="adj" fmla="val 50000"/>
            </a:avLst>
          </a:prstGeom>
          <a:blipFill dpi="0" rotWithShape="1">
            <a:blip r:embed="rId8">
              <a:extLst>
                <a:ext uri="{28A0092B-C50C-407E-A947-70E740481C1C}">
                  <a14:useLocalDpi xmlns:a14="http://schemas.microsoft.com/office/drawing/2010/main" val="0"/>
                </a:ext>
              </a:extLst>
            </a:blip>
            <a:srcRect/>
            <a:stretch>
              <a:fillRect l="-47041" r="-127533"/>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TextBox 10">
            <a:extLst>
              <a:ext uri="{FF2B5EF4-FFF2-40B4-BE49-F238E27FC236}">
                <a16:creationId xmlns:a16="http://schemas.microsoft.com/office/drawing/2014/main" id="{C2BD155D-34AD-CB40-DF62-5C5FB32D6DA4}"/>
              </a:ext>
            </a:extLst>
          </p:cNvPr>
          <p:cNvSpPr txBox="1"/>
          <p:nvPr/>
        </p:nvSpPr>
        <p:spPr>
          <a:xfrm>
            <a:off x="5595050" y="4889293"/>
            <a:ext cx="3986368" cy="523220"/>
          </a:xfrm>
          <a:prstGeom prst="rect">
            <a:avLst/>
          </a:prstGeom>
          <a:noFill/>
        </p:spPr>
        <p:txBody>
          <a:bodyPr wrap="square" rtlCol="0">
            <a:spAutoFit/>
          </a:bodyPr>
          <a:lstStyle/>
          <a:p>
            <a:pPr algn="ctr"/>
            <a:r>
              <a:rPr lang="en-VN" sz="2800">
                <a:solidFill>
                  <a:schemeClr val="bg1"/>
                </a:solidFill>
                <a:latin typeface="Cobe-HeavyItalic" panose="020B0003040102080103" pitchFamily="34" charset="77"/>
              </a:rPr>
              <a:t>NHÂN VẬT TRÀNG</a:t>
            </a:r>
          </a:p>
        </p:txBody>
      </p:sp>
      <p:sp>
        <p:nvSpPr>
          <p:cNvPr id="16" name="TextBox 15">
            <a:extLst>
              <a:ext uri="{FF2B5EF4-FFF2-40B4-BE49-F238E27FC236}">
                <a16:creationId xmlns:a16="http://schemas.microsoft.com/office/drawing/2014/main" id="{3305D1A3-A7DF-C5DF-D7CE-11F0CF9B6D23}"/>
              </a:ext>
            </a:extLst>
          </p:cNvPr>
          <p:cNvSpPr txBox="1"/>
          <p:nvPr/>
        </p:nvSpPr>
        <p:spPr>
          <a:xfrm>
            <a:off x="3256767" y="1396029"/>
            <a:ext cx="2724748" cy="3754874"/>
          </a:xfrm>
          <a:prstGeom prst="rect">
            <a:avLst/>
          </a:prstGeom>
          <a:noFill/>
        </p:spPr>
        <p:txBody>
          <a:bodyPr wrap="square">
            <a:spAutoFit/>
          </a:bodyPr>
          <a:lstStyle/>
          <a:p>
            <a:pPr algn="just" fontAlgn="base"/>
            <a:r>
              <a:rPr lang="vi-VN" sz="1400" b="0" i="0" u="none" strike="noStrike">
                <a:solidFill>
                  <a:schemeClr val="bg1"/>
                </a:solidFill>
                <a:effectLst/>
                <a:latin typeface="Bree Serif" panose="02000503040000020004" pitchFamily="2" charset="77"/>
              </a:rPr>
              <a:t>- Gia cảnh nghèo khó, xấu xí, tính tình vô tư, là dân ngụ cư, sống bằng nghề kéo xe bò thuê, trong nhà còn có thêm một mẹ già, cuộc sống vô cùng bấp bênh vất vả.</a:t>
            </a:r>
          </a:p>
          <a:p>
            <a:pPr algn="just" fontAlgn="base"/>
            <a:r>
              <a:rPr lang="vi-VN" sz="1400" b="0" i="0" u="none" strike="noStrike">
                <a:solidFill>
                  <a:schemeClr val="bg1"/>
                </a:solidFill>
                <a:effectLst/>
                <a:latin typeface="Bree Serif" panose="02000503040000020004" pitchFamily="2" charset="77"/>
              </a:rPr>
              <a:t>-  Chăm chỉ lao động kiếm sống, chấp nhận làm công việc kéo xe vất vả để kiếm tiền nuôi bản thân và chăm sóc người mẹ già yếu trong nhà.</a:t>
            </a:r>
          </a:p>
          <a:p>
            <a:pPr algn="just" fontAlgn="base"/>
            <a:r>
              <a:rPr lang="vi-VN" sz="1400" b="0" i="0" u="none" strike="noStrike">
                <a:solidFill>
                  <a:schemeClr val="bg1"/>
                </a:solidFill>
                <a:effectLst/>
                <a:latin typeface="Bree Serif" panose="02000503040000020004" pitchFamily="2" charset="77"/>
              </a:rPr>
              <a:t>- Tính tình nhân hậu, biết thấu hiểu và thông cảm cho những số phận cùng cảnh ngộ, mà tiêu biểu nhất là thị, sẵn sàng bỏ tiền ra đãi thị ăn no một bữa tận 4 chén bánh đúc.</a:t>
            </a:r>
          </a:p>
        </p:txBody>
      </p:sp>
      <p:sp>
        <p:nvSpPr>
          <p:cNvPr id="17" name="!!Rounded Rectangle 8CÈCCD">
            <a:extLst>
              <a:ext uri="{FF2B5EF4-FFF2-40B4-BE49-F238E27FC236}">
                <a16:creationId xmlns:a16="http://schemas.microsoft.com/office/drawing/2014/main" id="{C6FE630B-5626-C1F9-C31C-ED9036A5CEC7}"/>
              </a:ext>
            </a:extLst>
          </p:cNvPr>
          <p:cNvSpPr/>
          <p:nvPr/>
        </p:nvSpPr>
        <p:spPr>
          <a:xfrm>
            <a:off x="9321644" y="2104305"/>
            <a:ext cx="1534917" cy="2307441"/>
          </a:xfrm>
          <a:prstGeom prst="roundRect">
            <a:avLst>
              <a:gd name="adj" fmla="val 50000"/>
            </a:avLst>
          </a:prstGeom>
          <a:blipFill dpi="0" rotWithShape="1">
            <a:blip r:embed="rId9">
              <a:alphaModFix amt="53479"/>
            </a:blip>
            <a:srcRect/>
            <a:stretch>
              <a:fillRect l="-156000" r="-11000"/>
            </a:stretch>
          </a:blipFill>
          <a:ln>
            <a:solidFill>
              <a:schemeClr val="bg1">
                <a:alpha val="43929"/>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TextBox 10CEDC">
            <a:extLst>
              <a:ext uri="{FF2B5EF4-FFF2-40B4-BE49-F238E27FC236}">
                <a16:creationId xmlns:a16="http://schemas.microsoft.com/office/drawing/2014/main" id="{7DA63357-A427-C7AC-31D1-24A7074BA4BF}"/>
              </a:ext>
            </a:extLst>
          </p:cNvPr>
          <p:cNvSpPr txBox="1"/>
          <p:nvPr/>
        </p:nvSpPr>
        <p:spPr>
          <a:xfrm>
            <a:off x="5595050" y="5487668"/>
            <a:ext cx="3986368" cy="523220"/>
          </a:xfrm>
          <a:prstGeom prst="rect">
            <a:avLst/>
          </a:prstGeom>
          <a:noFill/>
        </p:spPr>
        <p:txBody>
          <a:bodyPr wrap="square" rtlCol="0">
            <a:spAutoFit/>
          </a:bodyPr>
          <a:lstStyle/>
          <a:p>
            <a:pPr algn="ctr"/>
            <a:r>
              <a:rPr lang="en-VN" sz="2800">
                <a:noFill/>
                <a:latin typeface="Cobe-HeavyItalic" panose="020B0003040102080103" pitchFamily="34" charset="77"/>
              </a:rPr>
              <a:t>NHÂN VẬT THỊ</a:t>
            </a:r>
          </a:p>
        </p:txBody>
      </p:sp>
      <p:sp>
        <p:nvSpPr>
          <p:cNvPr id="27" name="!!Rounded Rectangle 8CSDCFD">
            <a:extLst>
              <a:ext uri="{FF2B5EF4-FFF2-40B4-BE49-F238E27FC236}">
                <a16:creationId xmlns:a16="http://schemas.microsoft.com/office/drawing/2014/main" id="{F6249FE9-CA96-EE0C-F1CF-21AA4FB2C00B}"/>
              </a:ext>
            </a:extLst>
          </p:cNvPr>
          <p:cNvSpPr/>
          <p:nvPr/>
        </p:nvSpPr>
        <p:spPr>
          <a:xfrm>
            <a:off x="11478968" y="2096004"/>
            <a:ext cx="1534917" cy="2307441"/>
          </a:xfrm>
          <a:prstGeom prst="roundRect">
            <a:avLst>
              <a:gd name="adj" fmla="val 50000"/>
            </a:avLst>
          </a:prstGeom>
          <a:blipFill>
            <a:blip r:embed="rId10">
              <a:alphaModFix amt="33000"/>
            </a:blip>
            <a:srcRect/>
            <a:stretch>
              <a:fillRect l="-97941" t="-56295" r="-65361" b="-18855"/>
            </a:stretch>
          </a:blipFill>
          <a:ln>
            <a:solidFill>
              <a:schemeClr val="bg1">
                <a:alpha val="43929"/>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aphicFrame>
        <p:nvGraphicFramePr>
          <p:cNvPr id="15" name="Table 14">
            <a:extLst>
              <a:ext uri="{FF2B5EF4-FFF2-40B4-BE49-F238E27FC236}">
                <a16:creationId xmlns:a16="http://schemas.microsoft.com/office/drawing/2014/main" id="{BB60A24A-0379-4189-83B3-725698914D63}"/>
              </a:ext>
            </a:extLst>
          </p:cNvPr>
          <p:cNvGraphicFramePr>
            <a:graphicFrameLocks noGrp="1"/>
          </p:cNvGraphicFramePr>
          <p:nvPr>
            <p:extLst>
              <p:ext uri="{D42A27DB-BD31-4B8C-83A1-F6EECF244321}">
                <p14:modId xmlns:p14="http://schemas.microsoft.com/office/powerpoint/2010/main" val="3238488528"/>
              </p:ext>
            </p:extLst>
          </p:nvPr>
        </p:nvGraphicFramePr>
        <p:xfrm>
          <a:off x="12576720" y="1790057"/>
          <a:ext cx="8012445" cy="4447254"/>
        </p:xfrm>
        <a:graphic>
          <a:graphicData uri="http://schemas.openxmlformats.org/drawingml/2006/table">
            <a:tbl>
              <a:tblPr/>
              <a:tblGrid>
                <a:gridCol w="2455591">
                  <a:extLst>
                    <a:ext uri="{9D8B030D-6E8A-4147-A177-3AD203B41FA5}">
                      <a16:colId xmlns:a16="http://schemas.microsoft.com/office/drawing/2014/main" val="1432437068"/>
                    </a:ext>
                  </a:extLst>
                </a:gridCol>
                <a:gridCol w="2778427">
                  <a:extLst>
                    <a:ext uri="{9D8B030D-6E8A-4147-A177-3AD203B41FA5}">
                      <a16:colId xmlns:a16="http://schemas.microsoft.com/office/drawing/2014/main" val="1239324948"/>
                    </a:ext>
                  </a:extLst>
                </a:gridCol>
                <a:gridCol w="2778427">
                  <a:extLst>
                    <a:ext uri="{9D8B030D-6E8A-4147-A177-3AD203B41FA5}">
                      <a16:colId xmlns:a16="http://schemas.microsoft.com/office/drawing/2014/main" val="319196157"/>
                    </a:ext>
                  </a:extLst>
                </a:gridCol>
              </a:tblGrid>
              <a:tr h="494139">
                <a:tc>
                  <a:txBody>
                    <a:bodyPr/>
                    <a:lstStyle/>
                    <a:p>
                      <a:pPr>
                        <a:buNone/>
                      </a:pPr>
                      <a:r>
                        <a:rPr lang="en-US" b="1">
                          <a:solidFill>
                            <a:schemeClr val="bg1"/>
                          </a:solidFill>
                          <a:latin typeface="Bree Serif" panose="02000503040000020004" charset="0"/>
                        </a:rPr>
                        <a:t>TIÊU CHÍ</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b="1">
                          <a:solidFill>
                            <a:schemeClr val="bg1"/>
                          </a:solidFill>
                          <a:latin typeface="Bree Serif" panose="02000503040000020004" charset="0"/>
                        </a:rPr>
                        <a:t>ARRAYLIST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b="1">
                          <a:solidFill>
                            <a:schemeClr val="bg1"/>
                          </a:solidFill>
                          <a:latin typeface="Bree Serif" panose="02000503040000020004" charset="0"/>
                        </a:rPr>
                        <a:t>LINKEDLIST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08791380"/>
                  </a:ext>
                </a:extLst>
              </a:tr>
              <a:tr h="864744">
                <a:tc>
                  <a:txBody>
                    <a:bodyPr/>
                    <a:lstStyle/>
                    <a:p>
                      <a:pPr>
                        <a:buNone/>
                      </a:pPr>
                      <a:r>
                        <a:rPr lang="en-US" b="1">
                          <a:solidFill>
                            <a:schemeClr val="bg1"/>
                          </a:solidFill>
                          <a:latin typeface="Bree Serif" panose="02000503040000020004" charset="0"/>
                        </a:rPr>
                        <a:t>Kiểu Tập Hợp</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Chứa nhiều đối tượng cùng kiểu</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Chứa nhiều đối tượng cùng kiểu</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35420568"/>
                  </a:ext>
                </a:extLst>
              </a:tr>
              <a:tr h="494139">
                <a:tc>
                  <a:txBody>
                    <a:bodyPr/>
                    <a:lstStyle/>
                    <a:p>
                      <a:pPr>
                        <a:buNone/>
                      </a:pPr>
                      <a:r>
                        <a:rPr lang="en-US" b="1">
                          <a:solidFill>
                            <a:schemeClr val="bg1"/>
                          </a:solidFill>
                          <a:latin typeface="Bree Serif" panose="02000503040000020004" charset="0"/>
                        </a:rPr>
                        <a:t>Giao Diện</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Tuân theo giao diện 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Tuân theo giao diện 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46351087"/>
                  </a:ext>
                </a:extLst>
              </a:tr>
              <a:tr h="864744">
                <a:tc>
                  <a:txBody>
                    <a:bodyPr/>
                    <a:lstStyle/>
                    <a:p>
                      <a:pPr>
                        <a:buNone/>
                      </a:pPr>
                      <a:r>
                        <a:rPr lang="vi-VN" b="1">
                          <a:solidFill>
                            <a:schemeClr val="bg1"/>
                          </a:solidFill>
                          <a:latin typeface="Bree Serif" panose="02000503040000020004" charset="0"/>
                        </a:rPr>
                        <a:t>Phương Thức Hỗ Trợ</a:t>
                      </a:r>
                      <a:endParaRPr lang="vi-VN">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Thêm, thay đổi, xóa phần tử</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Thêm, thay đổi, xóa phần tử</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15157518"/>
                  </a:ext>
                </a:extLst>
              </a:tr>
              <a:tr h="864744">
                <a:tc>
                  <a:txBody>
                    <a:bodyPr/>
                    <a:lstStyle/>
                    <a:p>
                      <a:pPr>
                        <a:buNone/>
                      </a:pPr>
                      <a:r>
                        <a:rPr lang="en-US" b="1">
                          <a:solidFill>
                            <a:schemeClr val="bg1"/>
                          </a:solidFill>
                          <a:latin typeface="Bree Serif" panose="02000503040000020004" charset="0"/>
                        </a:rPr>
                        <a:t>Cách Sử Dụng</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Có thể sử dụng giống như LinkedList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buNone/>
                      </a:pPr>
                      <a:r>
                        <a:rPr lang="vi-VN">
                          <a:solidFill>
                            <a:schemeClr val="bg1"/>
                          </a:solidFill>
                          <a:latin typeface="Bree Serif" panose="02000503040000020004" charset="0"/>
                        </a:rPr>
                        <a:t>Có thể sử dụng giống như ArrayList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631992764"/>
                  </a:ext>
                </a:extLst>
              </a:tr>
              <a:tr h="864744">
                <a:tc>
                  <a:txBody>
                    <a:bodyPr/>
                    <a:lstStyle/>
                    <a:p>
                      <a:pPr>
                        <a:buNone/>
                      </a:pPr>
                      <a:r>
                        <a:rPr lang="en-US" b="1">
                          <a:solidFill>
                            <a:schemeClr val="bg1"/>
                          </a:solidFill>
                          <a:latin typeface="Bree Serif" panose="02000503040000020004" charset="0"/>
                        </a:rPr>
                        <a:t>Cách Xây Dựng Bên Trong</a:t>
                      </a:r>
                      <a:endParaRPr lang="en-US">
                        <a:solidFill>
                          <a:schemeClr val="bg1"/>
                        </a:solidFill>
                        <a:latin typeface="Bree Serif" panose="02000503040000020004" charset="0"/>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buNone/>
                      </a:pPr>
                      <a:r>
                        <a:rPr lang="de-DE">
                          <a:solidFill>
                            <a:schemeClr val="bg1"/>
                          </a:solidFill>
                          <a:latin typeface="Bree Serif" panose="02000503040000020004" charset="0"/>
                        </a:rPr>
                        <a:t>Rất khác so với LinkedList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buNone/>
                      </a:pPr>
                      <a:r>
                        <a:rPr lang="en-US">
                          <a:solidFill>
                            <a:schemeClr val="bg1"/>
                          </a:solidFill>
                          <a:latin typeface="Bree Serif" panose="02000503040000020004" charset="0"/>
                        </a:rPr>
                        <a:t>Rất khác so với ArrayList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960090485"/>
                  </a:ext>
                </a:extLst>
              </a:tr>
            </a:tbl>
          </a:graphicData>
        </a:graphic>
      </p:graphicFrame>
      <p:sp>
        <p:nvSpPr>
          <p:cNvPr id="28" name="TextBox 27">
            <a:extLst>
              <a:ext uri="{FF2B5EF4-FFF2-40B4-BE49-F238E27FC236}">
                <a16:creationId xmlns:a16="http://schemas.microsoft.com/office/drawing/2014/main" id="{8BE4B0B9-C7A3-35C6-C965-A363F1AED7D7}"/>
              </a:ext>
            </a:extLst>
          </p:cNvPr>
          <p:cNvSpPr txBox="1"/>
          <p:nvPr/>
        </p:nvSpPr>
        <p:spPr>
          <a:xfrm>
            <a:off x="551872" y="751134"/>
            <a:ext cx="2498710" cy="400110"/>
          </a:xfrm>
          <a:prstGeom prst="rect">
            <a:avLst/>
          </a:prstGeom>
          <a:noFill/>
        </p:spPr>
        <p:txBody>
          <a:bodyPr wrap="square" rtlCol="0">
            <a:spAutoFit/>
          </a:bodyPr>
          <a:lstStyle/>
          <a:p>
            <a:r>
              <a:rPr lang="en-US" sz="2000">
                <a:solidFill>
                  <a:schemeClr val="bg1"/>
                </a:solidFill>
              </a:rPr>
              <a:t>ArrayList &amp; LinkedList</a:t>
            </a:r>
            <a:endParaRPr lang="en-VN" sz="2000">
              <a:solidFill>
                <a:schemeClr val="bg1"/>
              </a:solidFill>
            </a:endParaRPr>
          </a:p>
        </p:txBody>
      </p:sp>
    </p:spTree>
    <p:extLst>
      <p:ext uri="{BB962C8B-B14F-4D97-AF65-F5344CB8AC3E}">
        <p14:creationId xmlns:p14="http://schemas.microsoft.com/office/powerpoint/2010/main" val="88783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BD619E-111D-CB83-5943-7A5B752D168F}"/>
              </a:ext>
            </a:extLst>
          </p:cNvPr>
          <p:cNvSpPr/>
          <p:nvPr/>
        </p:nvSpPr>
        <p:spPr>
          <a:xfrm>
            <a:off x="6114220" y="6698404"/>
            <a:ext cx="2730644" cy="45719"/>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 name="Picture 1">
            <a:extLst>
              <a:ext uri="{FF2B5EF4-FFF2-40B4-BE49-F238E27FC236}">
                <a16:creationId xmlns:a16="http://schemas.microsoft.com/office/drawing/2014/main" id="{0C6D81A6-84B2-5CB1-9EB0-950214B3A883}"/>
              </a:ext>
            </a:extLst>
          </p:cNvPr>
          <p:cNvPicPr>
            <a:picLocks noChangeAspect="1"/>
          </p:cNvPicPr>
          <p:nvPr/>
        </p:nvPicPr>
        <p:blipFill rotWithShape="1">
          <a:blip r:embed="rId3"/>
          <a:srcRect t="32866" b="32029"/>
          <a:stretch/>
        </p:blipFill>
        <p:spPr>
          <a:xfrm>
            <a:off x="-17985" y="-4748852"/>
            <a:ext cx="12264412" cy="4305393"/>
          </a:xfrm>
          <a:prstGeom prst="rect">
            <a:avLst/>
          </a:prstGeom>
        </p:spPr>
      </p:pic>
      <p:sp>
        <p:nvSpPr>
          <p:cNvPr id="5" name="!!Rectangle 2">
            <a:extLst>
              <a:ext uri="{FF2B5EF4-FFF2-40B4-BE49-F238E27FC236}">
                <a16:creationId xmlns:a16="http://schemas.microsoft.com/office/drawing/2014/main" id="{1752C9F0-92DE-6BA4-88AA-AC0E28283D17}"/>
              </a:ext>
            </a:extLst>
          </p:cNvPr>
          <p:cNvSpPr/>
          <p:nvPr/>
        </p:nvSpPr>
        <p:spPr>
          <a:xfrm>
            <a:off x="-17985" y="-2126568"/>
            <a:ext cx="12264412" cy="1944216"/>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Rounded Rectangle 5">
            <a:extLst>
              <a:ext uri="{FF2B5EF4-FFF2-40B4-BE49-F238E27FC236}">
                <a16:creationId xmlns:a16="http://schemas.microsoft.com/office/drawing/2014/main" id="{E07CFF8D-545F-65D5-D56E-6EF9B08001B4}"/>
              </a:ext>
            </a:extLst>
          </p:cNvPr>
          <p:cNvSpPr/>
          <p:nvPr/>
        </p:nvSpPr>
        <p:spPr>
          <a:xfrm>
            <a:off x="6357247" y="189106"/>
            <a:ext cx="2487617"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ectangle 21">
            <a:extLst>
              <a:ext uri="{FF2B5EF4-FFF2-40B4-BE49-F238E27FC236}">
                <a16:creationId xmlns:a16="http://schemas.microsoft.com/office/drawing/2014/main" id="{D889FD70-36E7-5D33-0E63-FCF37C36A6D6}"/>
              </a:ext>
            </a:extLst>
          </p:cNvPr>
          <p:cNvSpPr/>
          <p:nvPr/>
        </p:nvSpPr>
        <p:spPr>
          <a:xfrm>
            <a:off x="5662" y="0"/>
            <a:ext cx="3071664" cy="6876758"/>
          </a:xfrm>
          <a:prstGeom prst="rect">
            <a:avLst/>
          </a:prstGeom>
          <a:solidFill>
            <a:srgbClr val="24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6" name="!!Group 25">
            <a:extLst>
              <a:ext uri="{FF2B5EF4-FFF2-40B4-BE49-F238E27FC236}">
                <a16:creationId xmlns:a16="http://schemas.microsoft.com/office/drawing/2014/main" id="{E858DF6A-E7F3-FA03-1922-247A058ADE36}"/>
              </a:ext>
            </a:extLst>
          </p:cNvPr>
          <p:cNvGrpSpPr/>
          <p:nvPr/>
        </p:nvGrpSpPr>
        <p:grpSpPr>
          <a:xfrm>
            <a:off x="191344" y="204767"/>
            <a:ext cx="580481" cy="148433"/>
            <a:chOff x="119336" y="130551"/>
            <a:chExt cx="580481" cy="148433"/>
          </a:xfrm>
        </p:grpSpPr>
        <p:sp>
          <p:nvSpPr>
            <p:cNvPr id="23" name="Oval 22">
              <a:extLst>
                <a:ext uri="{FF2B5EF4-FFF2-40B4-BE49-F238E27FC236}">
                  <a16:creationId xmlns:a16="http://schemas.microsoft.com/office/drawing/2014/main" id="{13C4A5F7-12F8-89C1-3F81-AB3903FDC937}"/>
                </a:ext>
              </a:extLst>
            </p:cNvPr>
            <p:cNvSpPr/>
            <p:nvPr/>
          </p:nvSpPr>
          <p:spPr>
            <a:xfrm>
              <a:off x="119336" y="130551"/>
              <a:ext cx="148433" cy="148433"/>
            </a:xfrm>
            <a:prstGeom prst="ellipse">
              <a:avLst/>
            </a:prstGeom>
            <a:solidFill>
              <a:srgbClr val="FF5F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03B79101-E58E-47EC-FAE5-C38FBC15E86F}"/>
                </a:ext>
              </a:extLst>
            </p:cNvPr>
            <p:cNvSpPr/>
            <p:nvPr/>
          </p:nvSpPr>
          <p:spPr>
            <a:xfrm>
              <a:off x="335360" y="130551"/>
              <a:ext cx="148433" cy="148433"/>
            </a:xfrm>
            <a:prstGeom prst="ellipse">
              <a:avLst/>
            </a:prstGeom>
            <a:solidFill>
              <a:srgbClr val="FEBD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862FB8FB-4EC7-653F-1BEF-FE0D99196301}"/>
                </a:ext>
              </a:extLst>
            </p:cNvPr>
            <p:cNvSpPr/>
            <p:nvPr/>
          </p:nvSpPr>
          <p:spPr>
            <a:xfrm>
              <a:off x="551384" y="130551"/>
              <a:ext cx="148433" cy="148433"/>
            </a:xfrm>
            <a:prstGeom prst="ellipse">
              <a:avLst/>
            </a:prstGeom>
            <a:solidFill>
              <a:srgbClr val="29C9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34" name="Rounded Rectangle 33">
            <a:extLst>
              <a:ext uri="{FF2B5EF4-FFF2-40B4-BE49-F238E27FC236}">
                <a16:creationId xmlns:a16="http://schemas.microsoft.com/office/drawing/2014/main" id="{C8495816-2AC6-124E-C9F1-5A4FC9A4F0EB}"/>
              </a:ext>
            </a:extLst>
          </p:cNvPr>
          <p:cNvSpPr/>
          <p:nvPr/>
        </p:nvSpPr>
        <p:spPr>
          <a:xfrm>
            <a:off x="182741" y="1377448"/>
            <a:ext cx="2619520" cy="526691"/>
          </a:xfrm>
          <a:prstGeom prst="round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5-Point Star 28">
            <a:extLst>
              <a:ext uri="{FF2B5EF4-FFF2-40B4-BE49-F238E27FC236}">
                <a16:creationId xmlns:a16="http://schemas.microsoft.com/office/drawing/2014/main" id="{D8CB97FE-F6E3-7E5D-9056-3C9D9F6E1CE9}"/>
              </a:ext>
            </a:extLst>
          </p:cNvPr>
          <p:cNvSpPr/>
          <p:nvPr/>
        </p:nvSpPr>
        <p:spPr>
          <a:xfrm>
            <a:off x="271605" y="783462"/>
            <a:ext cx="283616" cy="283616"/>
          </a:xfrm>
          <a:prstGeom prst="star5">
            <a:avLst/>
          </a:prstGeom>
          <a:noFill/>
          <a:ln w="19050">
            <a:solidFill>
              <a:srgbClr val="008C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0" name="Picture 29" descr="A screenshot of a phone&#10;&#10;Description automatically generated">
            <a:extLst>
              <a:ext uri="{FF2B5EF4-FFF2-40B4-BE49-F238E27FC236}">
                <a16:creationId xmlns:a16="http://schemas.microsoft.com/office/drawing/2014/main" id="{E77C428D-ACF7-DB8E-A577-CDC945068A6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680" b="25068" l="3845" r="14107">
                        <a14:foregroundMark x1="8371" y1="19870" x2="8371" y2="19870"/>
                        <a14:foregroundMark x1="6787" y1="21987" x2="6787" y2="21987"/>
                      </a14:backgroundRemoval>
                    </a14:imgEffect>
                  </a14:imgLayer>
                </a14:imgProps>
              </a:ext>
            </a:extLst>
          </a:blip>
          <a:srcRect l="2562" t="16757" r="84610" b="74008"/>
          <a:stretch/>
        </p:blipFill>
        <p:spPr>
          <a:xfrm>
            <a:off x="180645" y="1388484"/>
            <a:ext cx="443298" cy="443298"/>
          </a:xfrm>
          <a:prstGeom prst="rect">
            <a:avLst/>
          </a:prstGeom>
        </p:spPr>
      </p:pic>
      <p:pic>
        <p:nvPicPr>
          <p:cNvPr id="32" name="Picture 31" descr="A screenshot of a phone&#10;&#10;Description automatically generated">
            <a:extLst>
              <a:ext uri="{FF2B5EF4-FFF2-40B4-BE49-F238E27FC236}">
                <a16:creationId xmlns:a16="http://schemas.microsoft.com/office/drawing/2014/main" id="{658EFD39-C6DE-4E45-D2D9-AD5376888EA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9404" b="36792" l="3430" r="13692"/>
                    </a14:imgEffect>
                  </a14:imgLayer>
                </a14:imgProps>
              </a:ext>
            </a:extLst>
          </a:blip>
          <a:srcRect l="2147" t="28481" r="85025" b="62285"/>
          <a:stretch/>
        </p:blipFill>
        <p:spPr>
          <a:xfrm>
            <a:off x="180645" y="2171079"/>
            <a:ext cx="443298" cy="443298"/>
          </a:xfrm>
          <a:prstGeom prst="rect">
            <a:avLst/>
          </a:prstGeom>
        </p:spPr>
      </p:pic>
      <p:sp>
        <p:nvSpPr>
          <p:cNvPr id="3" name="!!Triangle 2">
            <a:extLst>
              <a:ext uri="{FF2B5EF4-FFF2-40B4-BE49-F238E27FC236}">
                <a16:creationId xmlns:a16="http://schemas.microsoft.com/office/drawing/2014/main" id="{FE4E5AEB-0ADC-62AB-6E30-9EAADCB5BFE2}"/>
              </a:ext>
            </a:extLst>
          </p:cNvPr>
          <p:cNvSpPr/>
          <p:nvPr/>
        </p:nvSpPr>
        <p:spPr>
          <a:xfrm rot="10800000">
            <a:off x="7072524" y="983517"/>
            <a:ext cx="792088" cy="51205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Triangle 7">
            <a:extLst>
              <a:ext uri="{FF2B5EF4-FFF2-40B4-BE49-F238E27FC236}">
                <a16:creationId xmlns:a16="http://schemas.microsoft.com/office/drawing/2014/main" id="{60ED1A06-6623-B7B8-B7AF-5827D628F98C}"/>
              </a:ext>
            </a:extLst>
          </p:cNvPr>
          <p:cNvSpPr/>
          <p:nvPr/>
        </p:nvSpPr>
        <p:spPr>
          <a:xfrm>
            <a:off x="7084791" y="5670458"/>
            <a:ext cx="792088" cy="51205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C7D3075B-617D-34D2-661A-7AFEB82D5FA7}"/>
              </a:ext>
            </a:extLst>
          </p:cNvPr>
          <p:cNvSpPr/>
          <p:nvPr/>
        </p:nvSpPr>
        <p:spPr>
          <a:xfrm>
            <a:off x="4143163" y="2178825"/>
            <a:ext cx="1541491" cy="2317324"/>
          </a:xfrm>
          <a:prstGeom prst="roundRect">
            <a:avLst>
              <a:gd name="adj" fmla="val 50000"/>
            </a:avLst>
          </a:prstGeom>
          <a:blipFill dpi="0" rotWithShape="1">
            <a:blip r:embed="rId8">
              <a:alphaModFix amt="0"/>
              <a:extLst>
                <a:ext uri="{28A0092B-C50C-407E-A947-70E740481C1C}">
                  <a14:useLocalDpi xmlns:a14="http://schemas.microsoft.com/office/drawing/2010/main" val="0"/>
                </a:ext>
              </a:extLst>
            </a:blip>
            <a:srcRect/>
            <a:stretch>
              <a:fillRect l="-47041" r="-127533"/>
            </a:stretch>
          </a:blipFill>
          <a:ln>
            <a:solidFill>
              <a:schemeClr val="bg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TextBox 10CEDC">
            <a:extLst>
              <a:ext uri="{FF2B5EF4-FFF2-40B4-BE49-F238E27FC236}">
                <a16:creationId xmlns:a16="http://schemas.microsoft.com/office/drawing/2014/main" id="{080EF49C-C3FA-2240-B127-55C1C8A62B44}"/>
              </a:ext>
            </a:extLst>
          </p:cNvPr>
          <p:cNvSpPr txBox="1"/>
          <p:nvPr/>
        </p:nvSpPr>
        <p:spPr>
          <a:xfrm>
            <a:off x="5595050" y="4937382"/>
            <a:ext cx="3986368" cy="523220"/>
          </a:xfrm>
          <a:prstGeom prst="rect">
            <a:avLst/>
          </a:prstGeom>
          <a:noFill/>
        </p:spPr>
        <p:txBody>
          <a:bodyPr wrap="square" rtlCol="0">
            <a:spAutoFit/>
          </a:bodyPr>
          <a:lstStyle/>
          <a:p>
            <a:pPr algn="ctr"/>
            <a:r>
              <a:rPr lang="en-VN" sz="2800">
                <a:solidFill>
                  <a:schemeClr val="bg1"/>
                </a:solidFill>
                <a:latin typeface="Cobe-HeavyItalic" panose="020B0003040102080103" pitchFamily="34" charset="77"/>
              </a:rPr>
              <a:t>NHÂN VẬT THỊ</a:t>
            </a:r>
          </a:p>
        </p:txBody>
      </p:sp>
      <p:sp>
        <p:nvSpPr>
          <p:cNvPr id="18" name="!!Rounded Rectangle 8CSDCFD">
            <a:extLst>
              <a:ext uri="{FF2B5EF4-FFF2-40B4-BE49-F238E27FC236}">
                <a16:creationId xmlns:a16="http://schemas.microsoft.com/office/drawing/2014/main" id="{DDA4DF8C-664D-5B02-AB76-794DCB4C70AB}"/>
              </a:ext>
            </a:extLst>
          </p:cNvPr>
          <p:cNvSpPr/>
          <p:nvPr/>
        </p:nvSpPr>
        <p:spPr>
          <a:xfrm>
            <a:off x="9321644" y="2104305"/>
            <a:ext cx="1534917" cy="2307441"/>
          </a:xfrm>
          <a:prstGeom prst="roundRect">
            <a:avLst>
              <a:gd name="adj" fmla="val 50000"/>
            </a:avLst>
          </a:prstGeom>
          <a:blipFill>
            <a:blip r:embed="rId9">
              <a:alphaModFix amt="33000"/>
            </a:blip>
            <a:srcRect/>
            <a:stretch>
              <a:fillRect l="-97941" t="-56295" r="-65361" b="-18855"/>
            </a:stretch>
          </a:blipFill>
          <a:ln>
            <a:solidFill>
              <a:schemeClr val="bg1">
                <a:alpha val="43929"/>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TextBox 10CEDCdcdc">
            <a:extLst>
              <a:ext uri="{FF2B5EF4-FFF2-40B4-BE49-F238E27FC236}">
                <a16:creationId xmlns:a16="http://schemas.microsoft.com/office/drawing/2014/main" id="{6FE87AE5-BC01-31B9-9588-05F53FD8559D}"/>
              </a:ext>
            </a:extLst>
          </p:cNvPr>
          <p:cNvSpPr txBox="1"/>
          <p:nvPr/>
        </p:nvSpPr>
        <p:spPr>
          <a:xfrm>
            <a:off x="5595050" y="5597901"/>
            <a:ext cx="3986368" cy="523220"/>
          </a:xfrm>
          <a:prstGeom prst="rect">
            <a:avLst/>
          </a:prstGeom>
          <a:noFill/>
        </p:spPr>
        <p:txBody>
          <a:bodyPr wrap="square" rtlCol="0">
            <a:spAutoFit/>
          </a:bodyPr>
          <a:lstStyle/>
          <a:p>
            <a:pPr algn="ctr"/>
            <a:r>
              <a:rPr lang="en-VN" sz="2800">
                <a:noFill/>
                <a:latin typeface="Cobe-HeavyItalic" panose="020B0003040102080103" pitchFamily="34" charset="77"/>
              </a:rPr>
              <a:t>NHÂN VẬT BÀ CỤ TỨ</a:t>
            </a:r>
          </a:p>
        </p:txBody>
      </p:sp>
      <p:sp>
        <p:nvSpPr>
          <p:cNvPr id="28" name="!!Rounded Rectangle 8CÈCCD">
            <a:extLst>
              <a:ext uri="{FF2B5EF4-FFF2-40B4-BE49-F238E27FC236}">
                <a16:creationId xmlns:a16="http://schemas.microsoft.com/office/drawing/2014/main" id="{B9761959-FF9D-8B8B-6C4C-D40125798888}"/>
              </a:ext>
            </a:extLst>
          </p:cNvPr>
          <p:cNvSpPr/>
          <p:nvPr/>
        </p:nvSpPr>
        <p:spPr>
          <a:xfrm>
            <a:off x="6526431" y="1813324"/>
            <a:ext cx="2017841" cy="3033421"/>
          </a:xfrm>
          <a:prstGeom prst="roundRect">
            <a:avLst>
              <a:gd name="adj" fmla="val 50000"/>
            </a:avLst>
          </a:prstGeom>
          <a:blipFill dpi="0" rotWithShape="1">
            <a:blip r:embed="rId10">
              <a:alphaModFix/>
            </a:blip>
            <a:srcRect/>
            <a:stretch>
              <a:fillRect l="-156000" r="-1100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1" name="TextBox 30">
            <a:extLst>
              <a:ext uri="{FF2B5EF4-FFF2-40B4-BE49-F238E27FC236}">
                <a16:creationId xmlns:a16="http://schemas.microsoft.com/office/drawing/2014/main" id="{2D9A4225-B5E0-1157-FB8D-4D71B2E77698}"/>
              </a:ext>
            </a:extLst>
          </p:cNvPr>
          <p:cNvSpPr txBox="1"/>
          <p:nvPr/>
        </p:nvSpPr>
        <p:spPr>
          <a:xfrm>
            <a:off x="3292196" y="1183572"/>
            <a:ext cx="2724748" cy="4801314"/>
          </a:xfrm>
          <a:prstGeom prst="rect">
            <a:avLst/>
          </a:prstGeom>
          <a:noFill/>
        </p:spPr>
        <p:txBody>
          <a:bodyPr wrap="square">
            <a:spAutoFit/>
          </a:bodyPr>
          <a:lstStyle/>
          <a:p>
            <a:pPr fontAlgn="base"/>
            <a:r>
              <a:rPr lang="vi-VN">
                <a:solidFill>
                  <a:schemeClr val="bg1"/>
                </a:solidFill>
                <a:latin typeface="Bree Serif" panose="02000503040000020004" pitchFamily="2" charset="77"/>
              </a:rPr>
              <a:t>- Xuất hiện không gây được mấy thiện cảm, bởi cái sự cong cớn, sưng sỉa, bất chấp liêm sỉ vì miếng ăn. Thị đã đi đến bước đường cùng, đang bước dần đến nghĩa địa, thị khao khát sống đến mãnh liệt, bằng mọi giá phải sống.</a:t>
            </a:r>
          </a:p>
          <a:p>
            <a:pPr fontAlgn="base"/>
            <a:r>
              <a:rPr lang="vi-VN">
                <a:solidFill>
                  <a:schemeClr val="bg1"/>
                </a:solidFill>
                <a:latin typeface="Bree Serif" panose="02000503040000020004" pitchFamily="2" charset="77"/>
              </a:rPr>
              <a:t>- Nhờ sự đanh đá, chỏng lỏn mà thị được ăn, được sống, thậm chí có cả một người chồng, một mối nhân duyên có phần kỳ lạ giữa cái nạn đói khủng khiếp.</a:t>
            </a:r>
          </a:p>
        </p:txBody>
      </p:sp>
      <p:sp>
        <p:nvSpPr>
          <p:cNvPr id="16" name="TextBox 15">
            <a:extLst>
              <a:ext uri="{FF2B5EF4-FFF2-40B4-BE49-F238E27FC236}">
                <a16:creationId xmlns:a16="http://schemas.microsoft.com/office/drawing/2014/main" id="{0EBB79CF-153C-5956-7670-B14161AD4CD4}"/>
              </a:ext>
            </a:extLst>
          </p:cNvPr>
          <p:cNvSpPr txBox="1"/>
          <p:nvPr/>
        </p:nvSpPr>
        <p:spPr>
          <a:xfrm>
            <a:off x="551872" y="751134"/>
            <a:ext cx="2498710" cy="400110"/>
          </a:xfrm>
          <a:prstGeom prst="rect">
            <a:avLst/>
          </a:prstGeom>
          <a:noFill/>
        </p:spPr>
        <p:txBody>
          <a:bodyPr wrap="square" rtlCol="0">
            <a:spAutoFit/>
          </a:bodyPr>
          <a:lstStyle/>
          <a:p>
            <a:r>
              <a:rPr lang="en-US" sz="2000">
                <a:solidFill>
                  <a:schemeClr val="bg1"/>
                </a:solidFill>
              </a:rPr>
              <a:t>ArrayList &amp; LinkedList</a:t>
            </a:r>
            <a:endParaRPr lang="en-VN" sz="2000">
              <a:solidFill>
                <a:schemeClr val="bg1"/>
              </a:solidFill>
            </a:endParaRPr>
          </a:p>
        </p:txBody>
      </p:sp>
      <p:sp>
        <p:nvSpPr>
          <p:cNvPr id="17" name="TextBox 16">
            <a:extLst>
              <a:ext uri="{FF2B5EF4-FFF2-40B4-BE49-F238E27FC236}">
                <a16:creationId xmlns:a16="http://schemas.microsoft.com/office/drawing/2014/main" id="{97BFC321-C3D1-C255-EFD2-6B8D23406780}"/>
              </a:ext>
            </a:extLst>
          </p:cNvPr>
          <p:cNvSpPr txBox="1"/>
          <p:nvPr/>
        </p:nvSpPr>
        <p:spPr>
          <a:xfrm>
            <a:off x="563399" y="1459057"/>
            <a:ext cx="2232248" cy="400110"/>
          </a:xfrm>
          <a:prstGeom prst="rect">
            <a:avLst/>
          </a:prstGeom>
          <a:noFill/>
        </p:spPr>
        <p:txBody>
          <a:bodyPr wrap="square" rtlCol="0">
            <a:spAutoFit/>
          </a:bodyPr>
          <a:lstStyle/>
          <a:p>
            <a:r>
              <a:rPr lang="en-US" sz="2000">
                <a:solidFill>
                  <a:schemeClr val="bg1"/>
                </a:solidFill>
              </a:rPr>
              <a:t>LinkedList Methods</a:t>
            </a:r>
          </a:p>
        </p:txBody>
      </p:sp>
      <p:sp>
        <p:nvSpPr>
          <p:cNvPr id="37" name="TextBox 36">
            <a:extLst>
              <a:ext uri="{FF2B5EF4-FFF2-40B4-BE49-F238E27FC236}">
                <a16:creationId xmlns:a16="http://schemas.microsoft.com/office/drawing/2014/main" id="{A7B78B71-182E-A35A-3ECF-72A9DDA1F98E}"/>
              </a:ext>
            </a:extLst>
          </p:cNvPr>
          <p:cNvSpPr txBox="1"/>
          <p:nvPr/>
        </p:nvSpPr>
        <p:spPr>
          <a:xfrm>
            <a:off x="685103" y="2192673"/>
            <a:ext cx="2232248" cy="400110"/>
          </a:xfrm>
          <a:prstGeom prst="rect">
            <a:avLst/>
          </a:prstGeom>
          <a:noFill/>
        </p:spPr>
        <p:txBody>
          <a:bodyPr wrap="square" rtlCol="0">
            <a:spAutoFit/>
          </a:bodyPr>
          <a:lstStyle/>
          <a:p>
            <a:r>
              <a:rPr lang="en-US" sz="2000">
                <a:solidFill>
                  <a:schemeClr val="bg1"/>
                </a:solidFill>
              </a:rPr>
              <a:t>Từ khóa var</a:t>
            </a:r>
          </a:p>
        </p:txBody>
      </p:sp>
    </p:spTree>
    <p:extLst>
      <p:ext uri="{BB962C8B-B14F-4D97-AF65-F5344CB8AC3E}">
        <p14:creationId xmlns:p14="http://schemas.microsoft.com/office/powerpoint/2010/main" val="902491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BD619E-111D-CB83-5943-7A5B752D168F}"/>
              </a:ext>
            </a:extLst>
          </p:cNvPr>
          <p:cNvSpPr/>
          <p:nvPr/>
        </p:nvSpPr>
        <p:spPr>
          <a:xfrm>
            <a:off x="6114220" y="6698404"/>
            <a:ext cx="2730644" cy="45719"/>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 name="Picture 1">
            <a:extLst>
              <a:ext uri="{FF2B5EF4-FFF2-40B4-BE49-F238E27FC236}">
                <a16:creationId xmlns:a16="http://schemas.microsoft.com/office/drawing/2014/main" id="{0C6D81A6-84B2-5CB1-9EB0-950214B3A883}"/>
              </a:ext>
            </a:extLst>
          </p:cNvPr>
          <p:cNvPicPr>
            <a:picLocks noChangeAspect="1"/>
          </p:cNvPicPr>
          <p:nvPr/>
        </p:nvPicPr>
        <p:blipFill rotWithShape="1">
          <a:blip r:embed="rId3"/>
          <a:srcRect t="32866" b="32029"/>
          <a:stretch/>
        </p:blipFill>
        <p:spPr>
          <a:xfrm>
            <a:off x="-17985" y="-4748852"/>
            <a:ext cx="12264412" cy="4305393"/>
          </a:xfrm>
          <a:prstGeom prst="rect">
            <a:avLst/>
          </a:prstGeom>
        </p:spPr>
      </p:pic>
      <p:sp>
        <p:nvSpPr>
          <p:cNvPr id="5" name="!!Rectangle 2">
            <a:extLst>
              <a:ext uri="{FF2B5EF4-FFF2-40B4-BE49-F238E27FC236}">
                <a16:creationId xmlns:a16="http://schemas.microsoft.com/office/drawing/2014/main" id="{1752C9F0-92DE-6BA4-88AA-AC0E28283D17}"/>
              </a:ext>
            </a:extLst>
          </p:cNvPr>
          <p:cNvSpPr/>
          <p:nvPr/>
        </p:nvSpPr>
        <p:spPr>
          <a:xfrm>
            <a:off x="-17985" y="-2126568"/>
            <a:ext cx="12264412" cy="1944216"/>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Rounded Rectangle 5">
            <a:extLst>
              <a:ext uri="{FF2B5EF4-FFF2-40B4-BE49-F238E27FC236}">
                <a16:creationId xmlns:a16="http://schemas.microsoft.com/office/drawing/2014/main" id="{E07CFF8D-545F-65D5-D56E-6EF9B08001B4}"/>
              </a:ext>
            </a:extLst>
          </p:cNvPr>
          <p:cNvSpPr/>
          <p:nvPr/>
        </p:nvSpPr>
        <p:spPr>
          <a:xfrm>
            <a:off x="6357247" y="189106"/>
            <a:ext cx="2487617"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ectangle 21">
            <a:extLst>
              <a:ext uri="{FF2B5EF4-FFF2-40B4-BE49-F238E27FC236}">
                <a16:creationId xmlns:a16="http://schemas.microsoft.com/office/drawing/2014/main" id="{D889FD70-36E7-5D33-0E63-FCF37C36A6D6}"/>
              </a:ext>
            </a:extLst>
          </p:cNvPr>
          <p:cNvSpPr/>
          <p:nvPr/>
        </p:nvSpPr>
        <p:spPr>
          <a:xfrm>
            <a:off x="5662" y="0"/>
            <a:ext cx="3071664" cy="6876758"/>
          </a:xfrm>
          <a:prstGeom prst="rect">
            <a:avLst/>
          </a:prstGeom>
          <a:solidFill>
            <a:srgbClr val="24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6" name="!!Group 25">
            <a:extLst>
              <a:ext uri="{FF2B5EF4-FFF2-40B4-BE49-F238E27FC236}">
                <a16:creationId xmlns:a16="http://schemas.microsoft.com/office/drawing/2014/main" id="{E858DF6A-E7F3-FA03-1922-247A058ADE36}"/>
              </a:ext>
            </a:extLst>
          </p:cNvPr>
          <p:cNvGrpSpPr/>
          <p:nvPr/>
        </p:nvGrpSpPr>
        <p:grpSpPr>
          <a:xfrm>
            <a:off x="191344" y="204767"/>
            <a:ext cx="580481" cy="148433"/>
            <a:chOff x="119336" y="130551"/>
            <a:chExt cx="580481" cy="148433"/>
          </a:xfrm>
        </p:grpSpPr>
        <p:sp>
          <p:nvSpPr>
            <p:cNvPr id="23" name="Oval 22">
              <a:extLst>
                <a:ext uri="{FF2B5EF4-FFF2-40B4-BE49-F238E27FC236}">
                  <a16:creationId xmlns:a16="http://schemas.microsoft.com/office/drawing/2014/main" id="{13C4A5F7-12F8-89C1-3F81-AB3903FDC937}"/>
                </a:ext>
              </a:extLst>
            </p:cNvPr>
            <p:cNvSpPr/>
            <p:nvPr/>
          </p:nvSpPr>
          <p:spPr>
            <a:xfrm>
              <a:off x="119336" y="130551"/>
              <a:ext cx="148433" cy="148433"/>
            </a:xfrm>
            <a:prstGeom prst="ellipse">
              <a:avLst/>
            </a:prstGeom>
            <a:solidFill>
              <a:srgbClr val="FF5F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03B79101-E58E-47EC-FAE5-C38FBC15E86F}"/>
                </a:ext>
              </a:extLst>
            </p:cNvPr>
            <p:cNvSpPr/>
            <p:nvPr/>
          </p:nvSpPr>
          <p:spPr>
            <a:xfrm>
              <a:off x="335360" y="130551"/>
              <a:ext cx="148433" cy="148433"/>
            </a:xfrm>
            <a:prstGeom prst="ellipse">
              <a:avLst/>
            </a:prstGeom>
            <a:solidFill>
              <a:srgbClr val="FEBD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862FB8FB-4EC7-653F-1BEF-FE0D99196301}"/>
                </a:ext>
              </a:extLst>
            </p:cNvPr>
            <p:cNvSpPr/>
            <p:nvPr/>
          </p:nvSpPr>
          <p:spPr>
            <a:xfrm>
              <a:off x="551384" y="130551"/>
              <a:ext cx="148433" cy="148433"/>
            </a:xfrm>
            <a:prstGeom prst="ellipse">
              <a:avLst/>
            </a:prstGeom>
            <a:solidFill>
              <a:srgbClr val="29C9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34" name="Rounded Rectangle 33">
            <a:extLst>
              <a:ext uri="{FF2B5EF4-FFF2-40B4-BE49-F238E27FC236}">
                <a16:creationId xmlns:a16="http://schemas.microsoft.com/office/drawing/2014/main" id="{C8495816-2AC6-124E-C9F1-5A4FC9A4F0EB}"/>
              </a:ext>
            </a:extLst>
          </p:cNvPr>
          <p:cNvSpPr/>
          <p:nvPr/>
        </p:nvSpPr>
        <p:spPr>
          <a:xfrm>
            <a:off x="182741" y="1377448"/>
            <a:ext cx="2619520" cy="526691"/>
          </a:xfrm>
          <a:prstGeom prst="round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5-Point Star 28">
            <a:extLst>
              <a:ext uri="{FF2B5EF4-FFF2-40B4-BE49-F238E27FC236}">
                <a16:creationId xmlns:a16="http://schemas.microsoft.com/office/drawing/2014/main" id="{D8CB97FE-F6E3-7E5D-9056-3C9D9F6E1CE9}"/>
              </a:ext>
            </a:extLst>
          </p:cNvPr>
          <p:cNvSpPr/>
          <p:nvPr/>
        </p:nvSpPr>
        <p:spPr>
          <a:xfrm>
            <a:off x="271605" y="783462"/>
            <a:ext cx="283616" cy="283616"/>
          </a:xfrm>
          <a:prstGeom prst="star5">
            <a:avLst/>
          </a:prstGeom>
          <a:noFill/>
          <a:ln w="19050">
            <a:solidFill>
              <a:srgbClr val="008C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0" name="Picture 29" descr="A screenshot of a phone&#10;&#10;Description automatically generated">
            <a:extLst>
              <a:ext uri="{FF2B5EF4-FFF2-40B4-BE49-F238E27FC236}">
                <a16:creationId xmlns:a16="http://schemas.microsoft.com/office/drawing/2014/main" id="{E77C428D-ACF7-DB8E-A577-CDC945068A6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680" b="25068" l="3845" r="14107">
                        <a14:foregroundMark x1="8371" y1="19870" x2="8371" y2="19870"/>
                        <a14:foregroundMark x1="6787" y1="21987" x2="6787" y2="21987"/>
                      </a14:backgroundRemoval>
                    </a14:imgEffect>
                  </a14:imgLayer>
                </a14:imgProps>
              </a:ext>
            </a:extLst>
          </a:blip>
          <a:srcRect l="2562" t="16757" r="84610" b="74008"/>
          <a:stretch/>
        </p:blipFill>
        <p:spPr>
          <a:xfrm>
            <a:off x="180645" y="1388484"/>
            <a:ext cx="443298" cy="443298"/>
          </a:xfrm>
          <a:prstGeom prst="rect">
            <a:avLst/>
          </a:prstGeom>
        </p:spPr>
      </p:pic>
      <p:pic>
        <p:nvPicPr>
          <p:cNvPr id="32" name="Picture 31" descr="A screenshot of a phone&#10;&#10;Description automatically generated">
            <a:extLst>
              <a:ext uri="{FF2B5EF4-FFF2-40B4-BE49-F238E27FC236}">
                <a16:creationId xmlns:a16="http://schemas.microsoft.com/office/drawing/2014/main" id="{658EFD39-C6DE-4E45-D2D9-AD5376888EA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9404" b="36792" l="3430" r="13692"/>
                    </a14:imgEffect>
                  </a14:imgLayer>
                </a14:imgProps>
              </a:ext>
            </a:extLst>
          </a:blip>
          <a:srcRect l="2147" t="28481" r="85025" b="62285"/>
          <a:stretch/>
        </p:blipFill>
        <p:spPr>
          <a:xfrm>
            <a:off x="180645" y="2171079"/>
            <a:ext cx="443298" cy="443298"/>
          </a:xfrm>
          <a:prstGeom prst="rect">
            <a:avLst/>
          </a:prstGeom>
        </p:spPr>
      </p:pic>
      <p:sp>
        <p:nvSpPr>
          <p:cNvPr id="3" name="!!Triangle 2">
            <a:extLst>
              <a:ext uri="{FF2B5EF4-FFF2-40B4-BE49-F238E27FC236}">
                <a16:creationId xmlns:a16="http://schemas.microsoft.com/office/drawing/2014/main" id="{FE4E5AEB-0ADC-62AB-6E30-9EAADCB5BFE2}"/>
              </a:ext>
            </a:extLst>
          </p:cNvPr>
          <p:cNvSpPr/>
          <p:nvPr/>
        </p:nvSpPr>
        <p:spPr>
          <a:xfrm rot="10800000">
            <a:off x="7072524" y="983517"/>
            <a:ext cx="792088" cy="51205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Triangle 7">
            <a:extLst>
              <a:ext uri="{FF2B5EF4-FFF2-40B4-BE49-F238E27FC236}">
                <a16:creationId xmlns:a16="http://schemas.microsoft.com/office/drawing/2014/main" id="{60ED1A06-6623-B7B8-B7AF-5827D628F98C}"/>
              </a:ext>
            </a:extLst>
          </p:cNvPr>
          <p:cNvSpPr/>
          <p:nvPr/>
        </p:nvSpPr>
        <p:spPr>
          <a:xfrm>
            <a:off x="7084791" y="5670458"/>
            <a:ext cx="792088" cy="51205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C7D3075B-617D-34D2-661A-7AFEB82D5FA7}"/>
              </a:ext>
            </a:extLst>
          </p:cNvPr>
          <p:cNvSpPr/>
          <p:nvPr/>
        </p:nvSpPr>
        <p:spPr>
          <a:xfrm>
            <a:off x="4143163" y="2178825"/>
            <a:ext cx="1541491" cy="2317324"/>
          </a:xfrm>
          <a:prstGeom prst="roundRect">
            <a:avLst>
              <a:gd name="adj" fmla="val 50000"/>
            </a:avLst>
          </a:prstGeom>
          <a:blipFill dpi="0" rotWithShape="1">
            <a:blip r:embed="rId8">
              <a:alphaModFix amt="0"/>
              <a:extLst>
                <a:ext uri="{28A0092B-C50C-407E-A947-70E740481C1C}">
                  <a14:useLocalDpi xmlns:a14="http://schemas.microsoft.com/office/drawing/2010/main" val="0"/>
                </a:ext>
              </a:extLst>
            </a:blip>
            <a:srcRect/>
            <a:stretch>
              <a:fillRect l="-47041" r="-127533"/>
            </a:stretch>
          </a:blipFill>
          <a:ln>
            <a:solidFill>
              <a:schemeClr val="bg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TextBox 10">
            <a:extLst>
              <a:ext uri="{FF2B5EF4-FFF2-40B4-BE49-F238E27FC236}">
                <a16:creationId xmlns:a16="http://schemas.microsoft.com/office/drawing/2014/main" id="{C2BD155D-34AD-CB40-DF62-5C5FB32D6DA4}"/>
              </a:ext>
            </a:extLst>
          </p:cNvPr>
          <p:cNvSpPr txBox="1"/>
          <p:nvPr/>
        </p:nvSpPr>
        <p:spPr>
          <a:xfrm>
            <a:off x="5595050" y="4194636"/>
            <a:ext cx="3986368" cy="523220"/>
          </a:xfrm>
          <a:prstGeom prst="rect">
            <a:avLst/>
          </a:prstGeom>
          <a:noFill/>
        </p:spPr>
        <p:txBody>
          <a:bodyPr wrap="square" rtlCol="0">
            <a:spAutoFit/>
          </a:bodyPr>
          <a:lstStyle/>
          <a:p>
            <a:pPr algn="ctr"/>
            <a:r>
              <a:rPr lang="en-VN" sz="2800">
                <a:noFill/>
                <a:latin typeface="Cobe-HeavyItalic" panose="020B0003040102080103" pitchFamily="34" charset="77"/>
              </a:rPr>
              <a:t>NHÂN VẬT TRÀNG</a:t>
            </a:r>
          </a:p>
        </p:txBody>
      </p:sp>
      <p:sp>
        <p:nvSpPr>
          <p:cNvPr id="17" name="!!Rounded cdcdc 8CÈCCD">
            <a:extLst>
              <a:ext uri="{FF2B5EF4-FFF2-40B4-BE49-F238E27FC236}">
                <a16:creationId xmlns:a16="http://schemas.microsoft.com/office/drawing/2014/main" id="{C6FE630B-5626-C1F9-C31C-ED9036A5CEC7}"/>
              </a:ext>
            </a:extLst>
          </p:cNvPr>
          <p:cNvSpPr/>
          <p:nvPr/>
        </p:nvSpPr>
        <p:spPr>
          <a:xfrm>
            <a:off x="3760661" y="1727556"/>
            <a:ext cx="1991595" cy="2993965"/>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TextBox 10CEDC">
            <a:extLst>
              <a:ext uri="{FF2B5EF4-FFF2-40B4-BE49-F238E27FC236}">
                <a16:creationId xmlns:a16="http://schemas.microsoft.com/office/drawing/2014/main" id="{080EF49C-C3FA-2240-B127-55C1C8A62B44}"/>
              </a:ext>
            </a:extLst>
          </p:cNvPr>
          <p:cNvSpPr txBox="1"/>
          <p:nvPr/>
        </p:nvSpPr>
        <p:spPr>
          <a:xfrm>
            <a:off x="5595050" y="4254380"/>
            <a:ext cx="3986368" cy="523220"/>
          </a:xfrm>
          <a:prstGeom prst="rect">
            <a:avLst/>
          </a:prstGeom>
          <a:noFill/>
        </p:spPr>
        <p:txBody>
          <a:bodyPr wrap="square" rtlCol="0">
            <a:spAutoFit/>
          </a:bodyPr>
          <a:lstStyle/>
          <a:p>
            <a:pPr algn="ctr"/>
            <a:r>
              <a:rPr lang="en-VN" sz="2800">
                <a:noFill/>
                <a:latin typeface="Cobe-HeavyItalic" panose="020B0003040102080103" pitchFamily="34" charset="77"/>
              </a:rPr>
              <a:t>NHÂN VẬT THỊ</a:t>
            </a:r>
          </a:p>
        </p:txBody>
      </p:sp>
      <p:sp>
        <p:nvSpPr>
          <p:cNvPr id="18" name="!!Rounded Rectangle 8CSDCFD">
            <a:extLst>
              <a:ext uri="{FF2B5EF4-FFF2-40B4-BE49-F238E27FC236}">
                <a16:creationId xmlns:a16="http://schemas.microsoft.com/office/drawing/2014/main" id="{DDA4DF8C-664D-5B02-AB76-794DCB4C70AB}"/>
              </a:ext>
            </a:extLst>
          </p:cNvPr>
          <p:cNvSpPr/>
          <p:nvPr/>
        </p:nvSpPr>
        <p:spPr>
          <a:xfrm>
            <a:off x="6603926" y="1902236"/>
            <a:ext cx="1830234" cy="2751391"/>
          </a:xfrm>
          <a:prstGeom prst="roundRect">
            <a:avLst>
              <a:gd name="adj" fmla="val 50000"/>
            </a:avLst>
          </a:prstGeom>
          <a:blipFill dpi="0" rotWithShape="1">
            <a:blip r:embed="rId9"/>
            <a:srcRect/>
            <a:stretch>
              <a:fillRect l="-97941" t="-56295" r="-65361" b="-18855"/>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TextBox 10CEDCdcdc">
            <a:extLst>
              <a:ext uri="{FF2B5EF4-FFF2-40B4-BE49-F238E27FC236}">
                <a16:creationId xmlns:a16="http://schemas.microsoft.com/office/drawing/2014/main" id="{6FE87AE5-BC01-31B9-9588-05F53FD8559D}"/>
              </a:ext>
            </a:extLst>
          </p:cNvPr>
          <p:cNvSpPr txBox="1"/>
          <p:nvPr/>
        </p:nvSpPr>
        <p:spPr>
          <a:xfrm>
            <a:off x="5883695" y="5087494"/>
            <a:ext cx="3986368" cy="523220"/>
          </a:xfrm>
          <a:prstGeom prst="rect">
            <a:avLst/>
          </a:prstGeom>
          <a:noFill/>
        </p:spPr>
        <p:txBody>
          <a:bodyPr wrap="square" rtlCol="0">
            <a:spAutoFit/>
          </a:bodyPr>
          <a:lstStyle/>
          <a:p>
            <a:pPr algn="ctr"/>
            <a:r>
              <a:rPr lang="en-VN" sz="2800">
                <a:solidFill>
                  <a:schemeClr val="bg1"/>
                </a:solidFill>
                <a:latin typeface="Cobe-HeavyItalic" panose="020B0003040102080103" pitchFamily="34" charset="77"/>
              </a:rPr>
              <a:t>NHÂN VẬT BÀ CỤ TỨ</a:t>
            </a:r>
          </a:p>
        </p:txBody>
      </p:sp>
      <p:sp>
        <p:nvSpPr>
          <p:cNvPr id="16" name="TextBox 15">
            <a:extLst>
              <a:ext uri="{FF2B5EF4-FFF2-40B4-BE49-F238E27FC236}">
                <a16:creationId xmlns:a16="http://schemas.microsoft.com/office/drawing/2014/main" id="{705BDC87-777A-1CE0-915E-74CD687F23B6}"/>
              </a:ext>
            </a:extLst>
          </p:cNvPr>
          <p:cNvSpPr txBox="1"/>
          <p:nvPr/>
        </p:nvSpPr>
        <p:spPr>
          <a:xfrm>
            <a:off x="3256767" y="646214"/>
            <a:ext cx="2724748" cy="5632311"/>
          </a:xfrm>
          <a:prstGeom prst="rect">
            <a:avLst/>
          </a:prstGeom>
          <a:noFill/>
        </p:spPr>
        <p:txBody>
          <a:bodyPr wrap="square">
            <a:spAutoFit/>
          </a:bodyPr>
          <a:lstStyle/>
          <a:p>
            <a:pPr fontAlgn="base"/>
            <a:r>
              <a:rPr lang="vi-VN">
                <a:solidFill>
                  <a:schemeClr val="bg1"/>
                </a:solidFill>
                <a:latin typeface="Bree Serif" panose="02000503040000020004" pitchFamily="2" charset="77"/>
              </a:rPr>
              <a:t>- Cả đời sống trong nghèo khổ, đắng cay</a:t>
            </a:r>
          </a:p>
          <a:p>
            <a:pPr fontAlgn="base"/>
            <a:r>
              <a:rPr lang="vi-VN">
                <a:solidFill>
                  <a:schemeClr val="bg1"/>
                </a:solidFill>
                <a:latin typeface="Bree Serif" panose="02000503040000020004" pitchFamily="2" charset="77"/>
              </a:rPr>
              <a:t>- Luôn sống trong cảnh dằn vặt với nỗi khổ tâm tự trách vì bản thân nghèo quá không thể lo nổi cho người con trai một tấm vợ tử tế.</a:t>
            </a:r>
          </a:p>
          <a:p>
            <a:pPr fontAlgn="base"/>
            <a:r>
              <a:rPr lang="vi-VN">
                <a:solidFill>
                  <a:schemeClr val="bg1"/>
                </a:solidFill>
                <a:latin typeface="Bree Serif" panose="02000503040000020004" pitchFamily="2" charset="77"/>
              </a:rPr>
              <a:t>- Tấm lòng yêu thương con sâu sắc:</a:t>
            </a:r>
          </a:p>
          <a:p>
            <a:pPr fontAlgn="base"/>
            <a:r>
              <a:rPr lang="vi-VN">
                <a:solidFill>
                  <a:schemeClr val="bg1"/>
                </a:solidFill>
                <a:latin typeface="Bree Serif" panose="02000503040000020004" pitchFamily="2" charset="77"/>
              </a:rPr>
              <a:t>+ Lo lắng cho tương lai của các con "liệu rằng chúng nó có nuôi nổi nhau qua cơn đói này không".</a:t>
            </a:r>
          </a:p>
          <a:p>
            <a:pPr fontAlgn="base"/>
            <a:r>
              <a:rPr lang="vi-VN">
                <a:solidFill>
                  <a:schemeClr val="bg1"/>
                </a:solidFill>
                <a:latin typeface="Bree Serif" panose="02000503040000020004" pitchFamily="2" charset="77"/>
              </a:rPr>
              <a:t>+ Nhanh chóng sốc lại tinh thần, giấu nhẹm đi những lo lắng trong lòng để tác thành cho mối duyên của các con.</a:t>
            </a:r>
          </a:p>
        </p:txBody>
      </p:sp>
      <p:sp>
        <p:nvSpPr>
          <p:cNvPr id="28" name="TextBox 27">
            <a:extLst>
              <a:ext uri="{FF2B5EF4-FFF2-40B4-BE49-F238E27FC236}">
                <a16:creationId xmlns:a16="http://schemas.microsoft.com/office/drawing/2014/main" id="{C2C4776A-8DDB-8976-D3D1-C35FF3705306}"/>
              </a:ext>
            </a:extLst>
          </p:cNvPr>
          <p:cNvSpPr txBox="1"/>
          <p:nvPr/>
        </p:nvSpPr>
        <p:spPr>
          <a:xfrm>
            <a:off x="551872" y="751134"/>
            <a:ext cx="2498710" cy="400110"/>
          </a:xfrm>
          <a:prstGeom prst="rect">
            <a:avLst/>
          </a:prstGeom>
          <a:noFill/>
        </p:spPr>
        <p:txBody>
          <a:bodyPr wrap="square" rtlCol="0">
            <a:spAutoFit/>
          </a:bodyPr>
          <a:lstStyle/>
          <a:p>
            <a:r>
              <a:rPr lang="en-US" sz="2000">
                <a:solidFill>
                  <a:schemeClr val="bg1"/>
                </a:solidFill>
              </a:rPr>
              <a:t>ArrayList &amp; LinkedList</a:t>
            </a:r>
            <a:endParaRPr lang="en-VN" sz="2000">
              <a:solidFill>
                <a:schemeClr val="bg1"/>
              </a:solidFill>
            </a:endParaRPr>
          </a:p>
        </p:txBody>
      </p:sp>
      <p:sp>
        <p:nvSpPr>
          <p:cNvPr id="31" name="TextBox 30">
            <a:extLst>
              <a:ext uri="{FF2B5EF4-FFF2-40B4-BE49-F238E27FC236}">
                <a16:creationId xmlns:a16="http://schemas.microsoft.com/office/drawing/2014/main" id="{E075F788-09D4-C9B2-7EC5-63ABD2129099}"/>
              </a:ext>
            </a:extLst>
          </p:cNvPr>
          <p:cNvSpPr txBox="1"/>
          <p:nvPr/>
        </p:nvSpPr>
        <p:spPr>
          <a:xfrm>
            <a:off x="563399" y="1459057"/>
            <a:ext cx="2232248" cy="400110"/>
          </a:xfrm>
          <a:prstGeom prst="rect">
            <a:avLst/>
          </a:prstGeom>
          <a:noFill/>
        </p:spPr>
        <p:txBody>
          <a:bodyPr wrap="square" rtlCol="0">
            <a:spAutoFit/>
          </a:bodyPr>
          <a:lstStyle/>
          <a:p>
            <a:r>
              <a:rPr lang="en-US" sz="2000">
                <a:solidFill>
                  <a:schemeClr val="bg1"/>
                </a:solidFill>
              </a:rPr>
              <a:t>LinkedList Methods</a:t>
            </a:r>
          </a:p>
        </p:txBody>
      </p:sp>
      <p:sp>
        <p:nvSpPr>
          <p:cNvPr id="37" name="TextBox 36">
            <a:extLst>
              <a:ext uri="{FF2B5EF4-FFF2-40B4-BE49-F238E27FC236}">
                <a16:creationId xmlns:a16="http://schemas.microsoft.com/office/drawing/2014/main" id="{A9FDAD48-9F83-9881-3940-1F6D9B610DB6}"/>
              </a:ext>
            </a:extLst>
          </p:cNvPr>
          <p:cNvSpPr txBox="1"/>
          <p:nvPr/>
        </p:nvSpPr>
        <p:spPr>
          <a:xfrm>
            <a:off x="685103" y="2192673"/>
            <a:ext cx="2232248" cy="400110"/>
          </a:xfrm>
          <a:prstGeom prst="rect">
            <a:avLst/>
          </a:prstGeom>
          <a:noFill/>
        </p:spPr>
        <p:txBody>
          <a:bodyPr wrap="square" rtlCol="0">
            <a:spAutoFit/>
          </a:bodyPr>
          <a:lstStyle/>
          <a:p>
            <a:r>
              <a:rPr lang="en-US" sz="2000">
                <a:solidFill>
                  <a:schemeClr val="bg1"/>
                </a:solidFill>
              </a:rPr>
              <a:t>Từ khóa var</a:t>
            </a:r>
          </a:p>
        </p:txBody>
      </p:sp>
    </p:spTree>
    <p:extLst>
      <p:ext uri="{BB962C8B-B14F-4D97-AF65-F5344CB8AC3E}">
        <p14:creationId xmlns:p14="http://schemas.microsoft.com/office/powerpoint/2010/main" val="34296306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colorful background with a few layers of color&#10;&#10;Description automatically generated with medium confidence">
            <a:extLst>
              <a:ext uri="{FF2B5EF4-FFF2-40B4-BE49-F238E27FC236}">
                <a16:creationId xmlns:a16="http://schemas.microsoft.com/office/drawing/2014/main" id="{E2C05FF6-CD33-BD90-78D2-F8C6298873FB}"/>
              </a:ext>
            </a:extLst>
          </p:cNvPr>
          <p:cNvPicPr>
            <a:picLocks noChangeAspect="1"/>
          </p:cNvPicPr>
          <p:nvPr/>
        </p:nvPicPr>
        <p:blipFill>
          <a:blip r:embed="rId2"/>
          <a:stretch>
            <a:fillRect/>
          </a:stretch>
        </p:blipFill>
        <p:spPr>
          <a:xfrm>
            <a:off x="-1" y="0"/>
            <a:ext cx="12246429" cy="6858000"/>
          </a:xfrm>
          <a:prstGeom prst="rect">
            <a:avLst/>
          </a:prstGeom>
        </p:spPr>
      </p:pic>
      <p:sp>
        <p:nvSpPr>
          <p:cNvPr id="11" name="!!Rectangle 9">
            <a:extLst>
              <a:ext uri="{FF2B5EF4-FFF2-40B4-BE49-F238E27FC236}">
                <a16:creationId xmlns:a16="http://schemas.microsoft.com/office/drawing/2014/main" id="{5F156E9D-52A0-75E3-6E99-8ABE293DA349}"/>
              </a:ext>
            </a:extLst>
          </p:cNvPr>
          <p:cNvSpPr/>
          <p:nvPr/>
        </p:nvSpPr>
        <p:spPr>
          <a:xfrm>
            <a:off x="-17986" y="0"/>
            <a:ext cx="12264413"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ounded Rectangle 5">
            <a:extLst>
              <a:ext uri="{FF2B5EF4-FFF2-40B4-BE49-F238E27FC236}">
                <a16:creationId xmlns:a16="http://schemas.microsoft.com/office/drawing/2014/main" id="{94C49183-8F15-CBD6-68E3-147CA168ECBB}"/>
              </a:ext>
            </a:extLst>
          </p:cNvPr>
          <p:cNvSpPr/>
          <p:nvPr/>
        </p:nvSpPr>
        <p:spPr>
          <a:xfrm>
            <a:off x="4907868" y="116632"/>
            <a:ext cx="2376264" cy="1872208"/>
          </a:xfrm>
          <a:prstGeom prst="roundRect">
            <a:avLst>
              <a:gd name="adj" fmla="val 17124"/>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5" name="Picture 4" descr="A black and white apple logo&#10;&#10;Description automatically generated">
            <a:extLst>
              <a:ext uri="{FF2B5EF4-FFF2-40B4-BE49-F238E27FC236}">
                <a16:creationId xmlns:a16="http://schemas.microsoft.com/office/drawing/2014/main" id="{5674553F-5C48-53E4-BA67-57A621C82FF1}"/>
              </a:ext>
            </a:extLst>
          </p:cNvPr>
          <p:cNvPicPr>
            <a:picLocks noChangeAspect="1"/>
          </p:cNvPicPr>
          <p:nvPr/>
        </p:nvPicPr>
        <p:blipFill>
          <a:blip r:embed="rId3"/>
          <a:stretch>
            <a:fillRect/>
          </a:stretch>
        </p:blipFill>
        <p:spPr>
          <a:xfrm>
            <a:off x="3719736" y="1988840"/>
            <a:ext cx="4736526" cy="2664296"/>
          </a:xfrm>
          <a:prstGeom prst="rect">
            <a:avLst/>
          </a:prstGeom>
        </p:spPr>
      </p:pic>
      <p:pic>
        <p:nvPicPr>
          <p:cNvPr id="3" name="!!Picture 2" descr="A blue face with a black background&#10;&#10;Description automatically generated">
            <a:extLst>
              <a:ext uri="{FF2B5EF4-FFF2-40B4-BE49-F238E27FC236}">
                <a16:creationId xmlns:a16="http://schemas.microsoft.com/office/drawing/2014/main" id="{E77B20E4-3B64-A3D0-ABE7-65DFA7C8DB05}"/>
              </a:ext>
            </a:extLst>
          </p:cNvPr>
          <p:cNvPicPr>
            <a:picLocks noChangeAspect="1"/>
          </p:cNvPicPr>
          <p:nvPr/>
        </p:nvPicPr>
        <p:blipFill>
          <a:blip r:embed="rId4"/>
          <a:stretch>
            <a:fillRect/>
          </a:stretch>
        </p:blipFill>
        <p:spPr>
          <a:xfrm>
            <a:off x="5491430" y="404664"/>
            <a:ext cx="1296144" cy="1296144"/>
          </a:xfrm>
          <a:prstGeom prst="rect">
            <a:avLst/>
          </a:prstGeom>
        </p:spPr>
      </p:pic>
      <p:sp>
        <p:nvSpPr>
          <p:cNvPr id="9" name="Rounded Rectangle 8">
            <a:extLst>
              <a:ext uri="{FF2B5EF4-FFF2-40B4-BE49-F238E27FC236}">
                <a16:creationId xmlns:a16="http://schemas.microsoft.com/office/drawing/2014/main" id="{27E5426B-01B4-3DEA-D5C3-AA57EDCC8A9F}"/>
              </a:ext>
            </a:extLst>
          </p:cNvPr>
          <p:cNvSpPr/>
          <p:nvPr/>
        </p:nvSpPr>
        <p:spPr>
          <a:xfrm>
            <a:off x="4241794" y="7101408"/>
            <a:ext cx="3708412" cy="144016"/>
          </a:xfrm>
          <a:prstGeom prst="roundRect">
            <a:avLst>
              <a:gd name="adj" fmla="val 50000"/>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18630B00-3252-DAFB-E943-666A5A12FF71}"/>
              </a:ext>
            </a:extLst>
          </p:cNvPr>
          <p:cNvSpPr txBox="1"/>
          <p:nvPr/>
        </p:nvSpPr>
        <p:spPr>
          <a:xfrm>
            <a:off x="3287688" y="2767280"/>
            <a:ext cx="6048672" cy="1323439"/>
          </a:xfrm>
          <a:prstGeom prst="rect">
            <a:avLst/>
          </a:prstGeom>
          <a:noFill/>
        </p:spPr>
        <p:txBody>
          <a:bodyPr wrap="square" rtlCol="0">
            <a:spAutoFit/>
          </a:bodyPr>
          <a:lstStyle/>
          <a:p>
            <a:r>
              <a:rPr lang="en-VN" sz="8000" b="1">
                <a:noFill/>
                <a:latin typeface="Arial" panose="020B0604020202020204" pitchFamily="34" charset="0"/>
                <a:cs typeface="Arial" panose="020B0604020202020204" pitchFamily="34" charset="0"/>
              </a:rPr>
              <a:t>NGỮ VĂN</a:t>
            </a:r>
          </a:p>
        </p:txBody>
      </p:sp>
    </p:spTree>
    <p:extLst>
      <p:ext uri="{BB962C8B-B14F-4D97-AF65-F5344CB8AC3E}">
        <p14:creationId xmlns:p14="http://schemas.microsoft.com/office/powerpoint/2010/main" val="2618343488"/>
      </p:ext>
    </p:extLst>
  </p:cSld>
  <p:clrMapOvr>
    <a:masterClrMapping/>
  </p:clrMapOvr>
  <mc:AlternateContent xmlns:mc="http://schemas.openxmlformats.org/markup-compatibility/2006" xmlns:p159="http://schemas.microsoft.com/office/powerpoint/2015/09/main">
    <mc:Choice Requires="p159">
      <p:transition advTm="5000">
        <p159:morph option="byObject"/>
      </p:transition>
    </mc:Choice>
    <mc:Fallback xmlns="">
      <p:transition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8107EE-83C6-AE1E-7210-F53E8B0417CA}"/>
              </a:ext>
            </a:extLst>
          </p:cNvPr>
          <p:cNvPicPr>
            <a:picLocks noChangeAspect="1"/>
          </p:cNvPicPr>
          <p:nvPr/>
        </p:nvPicPr>
        <p:blipFill rotWithShape="1">
          <a:blip r:embed="rId2"/>
          <a:srcRect t="7046" b="57151"/>
          <a:stretch/>
        </p:blipFill>
        <p:spPr>
          <a:xfrm>
            <a:off x="-17985" y="2492895"/>
            <a:ext cx="12264412" cy="4391030"/>
          </a:xfrm>
          <a:prstGeom prst="rect">
            <a:avLst/>
          </a:prstGeom>
        </p:spPr>
      </p:pic>
      <p:pic>
        <p:nvPicPr>
          <p:cNvPr id="11" name="!!Picture 10" descr="A colorful background with a few layers of color&#10;&#10;Description automatically generated with medium confidence">
            <a:extLst>
              <a:ext uri="{FF2B5EF4-FFF2-40B4-BE49-F238E27FC236}">
                <a16:creationId xmlns:a16="http://schemas.microsoft.com/office/drawing/2014/main" id="{84A4E522-CC47-200D-1572-B667D2DBAE65}"/>
              </a:ext>
            </a:extLst>
          </p:cNvPr>
          <p:cNvPicPr>
            <a:picLocks noChangeAspect="1"/>
          </p:cNvPicPr>
          <p:nvPr/>
        </p:nvPicPr>
        <p:blipFill rotWithShape="1">
          <a:blip r:embed="rId3"/>
          <a:srcRect l="12538" t="12483" r="12428" b="12483"/>
          <a:stretch/>
        </p:blipFill>
        <p:spPr>
          <a:xfrm>
            <a:off x="-1" y="0"/>
            <a:ext cx="12246429" cy="6858000"/>
          </a:xfrm>
          <a:prstGeom prst="rect">
            <a:avLst/>
          </a:prstGeom>
        </p:spPr>
      </p:pic>
      <p:sp>
        <p:nvSpPr>
          <p:cNvPr id="12" name="!!Rectangle 9">
            <a:extLst>
              <a:ext uri="{FF2B5EF4-FFF2-40B4-BE49-F238E27FC236}">
                <a16:creationId xmlns:a16="http://schemas.microsoft.com/office/drawing/2014/main" id="{7A3E046F-A527-5C17-E3D9-D23C5A4306AE}"/>
              </a:ext>
            </a:extLst>
          </p:cNvPr>
          <p:cNvSpPr/>
          <p:nvPr/>
        </p:nvSpPr>
        <p:spPr>
          <a:xfrm>
            <a:off x="-17986" y="0"/>
            <a:ext cx="12264413"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ounded Rectangle 5">
            <a:extLst>
              <a:ext uri="{FF2B5EF4-FFF2-40B4-BE49-F238E27FC236}">
                <a16:creationId xmlns:a16="http://schemas.microsoft.com/office/drawing/2014/main" id="{94C49183-8F15-CBD6-68E3-147CA168ECBB}"/>
              </a:ext>
            </a:extLst>
          </p:cNvPr>
          <p:cNvSpPr/>
          <p:nvPr/>
        </p:nvSpPr>
        <p:spPr>
          <a:xfrm>
            <a:off x="4907868" y="116632"/>
            <a:ext cx="2376264" cy="50405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5" name="Picture 4" descr="A black and white apple logo&#10;&#10;Description automatically generated">
            <a:extLst>
              <a:ext uri="{FF2B5EF4-FFF2-40B4-BE49-F238E27FC236}">
                <a16:creationId xmlns:a16="http://schemas.microsoft.com/office/drawing/2014/main" id="{5674553F-5C48-53E4-BA67-57A621C82FF1}"/>
              </a:ext>
            </a:extLst>
          </p:cNvPr>
          <p:cNvPicPr>
            <a:picLocks noChangeAspect="1"/>
          </p:cNvPicPr>
          <p:nvPr/>
        </p:nvPicPr>
        <p:blipFill>
          <a:blip r:embed="rId4"/>
          <a:stretch>
            <a:fillRect/>
          </a:stretch>
        </p:blipFill>
        <p:spPr>
          <a:xfrm>
            <a:off x="1775520" y="1916832"/>
            <a:ext cx="4736526" cy="2664296"/>
          </a:xfrm>
          <a:prstGeom prst="rect">
            <a:avLst/>
          </a:prstGeom>
        </p:spPr>
      </p:pic>
      <p:pic>
        <p:nvPicPr>
          <p:cNvPr id="9" name="!!Picture 2" descr="A blue face with a black background&#10;&#10;Description automatically generated">
            <a:extLst>
              <a:ext uri="{FF2B5EF4-FFF2-40B4-BE49-F238E27FC236}">
                <a16:creationId xmlns:a16="http://schemas.microsoft.com/office/drawing/2014/main" id="{46D65941-2782-EAAD-CB58-83D78283836F}"/>
              </a:ext>
            </a:extLst>
          </p:cNvPr>
          <p:cNvPicPr>
            <a:picLocks noChangeAspect="1"/>
          </p:cNvPicPr>
          <p:nvPr/>
        </p:nvPicPr>
        <p:blipFill>
          <a:blip r:embed="rId5">
            <a:alphaModFix amt="0"/>
          </a:blip>
          <a:stretch>
            <a:fillRect/>
          </a:stretch>
        </p:blipFill>
        <p:spPr>
          <a:xfrm>
            <a:off x="5915980" y="195220"/>
            <a:ext cx="360040" cy="360040"/>
          </a:xfrm>
          <a:prstGeom prst="rect">
            <a:avLst/>
          </a:prstGeom>
        </p:spPr>
      </p:pic>
      <p:sp>
        <p:nvSpPr>
          <p:cNvPr id="2" name="!!TextBox 1">
            <a:extLst>
              <a:ext uri="{FF2B5EF4-FFF2-40B4-BE49-F238E27FC236}">
                <a16:creationId xmlns:a16="http://schemas.microsoft.com/office/drawing/2014/main" id="{FC3A25DF-1BFE-2987-CA8B-C6FFE6E90C36}"/>
              </a:ext>
            </a:extLst>
          </p:cNvPr>
          <p:cNvSpPr txBox="1"/>
          <p:nvPr/>
        </p:nvSpPr>
        <p:spPr>
          <a:xfrm>
            <a:off x="5207901" y="2767280"/>
            <a:ext cx="6048672" cy="1323439"/>
          </a:xfrm>
          <a:prstGeom prst="rect">
            <a:avLst/>
          </a:prstGeom>
          <a:noFill/>
        </p:spPr>
        <p:txBody>
          <a:bodyPr wrap="square" rtlCol="0">
            <a:spAutoFit/>
          </a:bodyPr>
          <a:lstStyle/>
          <a:p>
            <a:r>
              <a:rPr lang="en-US" sz="8000" b="1">
                <a:latin typeface="Arial" panose="020B0604020202020204" pitchFamily="34" charset="0"/>
                <a:cs typeface="Arial" panose="020B0604020202020204" pitchFamily="34" charset="0"/>
              </a:rPr>
              <a:t>JAVA DATA</a:t>
            </a:r>
            <a:endParaRPr lang="en-VN" sz="8000" b="1">
              <a:latin typeface="Arial" panose="020B0604020202020204" pitchFamily="34" charset="0"/>
              <a:cs typeface="Arial" panose="020B0604020202020204" pitchFamily="34" charset="0"/>
            </a:endParaRPr>
          </a:p>
        </p:txBody>
      </p:sp>
      <p:sp>
        <p:nvSpPr>
          <p:cNvPr id="3" name="Rounded Rectangle 2">
            <a:extLst>
              <a:ext uri="{FF2B5EF4-FFF2-40B4-BE49-F238E27FC236}">
                <a16:creationId xmlns:a16="http://schemas.microsoft.com/office/drawing/2014/main" id="{44ED6143-84F2-852A-9867-FA0564446FA0}"/>
              </a:ext>
            </a:extLst>
          </p:cNvPr>
          <p:cNvSpPr/>
          <p:nvPr/>
        </p:nvSpPr>
        <p:spPr>
          <a:xfrm>
            <a:off x="4241794" y="6549355"/>
            <a:ext cx="3708412" cy="144016"/>
          </a:xfrm>
          <a:prstGeom prst="roundRect">
            <a:avLst>
              <a:gd name="adj" fmla="val 50000"/>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Oval 9">
            <a:extLst>
              <a:ext uri="{FF2B5EF4-FFF2-40B4-BE49-F238E27FC236}">
                <a16:creationId xmlns:a16="http://schemas.microsoft.com/office/drawing/2014/main" id="{1B5C0512-8B94-9F86-4EF1-AC2891835620}"/>
              </a:ext>
            </a:extLst>
          </p:cNvPr>
          <p:cNvSpPr/>
          <p:nvPr/>
        </p:nvSpPr>
        <p:spPr>
          <a:xfrm>
            <a:off x="5915980" y="195220"/>
            <a:ext cx="360040" cy="36004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 name="Group 3">
            <a:extLst>
              <a:ext uri="{FF2B5EF4-FFF2-40B4-BE49-F238E27FC236}">
                <a16:creationId xmlns:a16="http://schemas.microsoft.com/office/drawing/2014/main" id="{30678B3D-E3E4-B73C-BE88-AB109C055981}"/>
              </a:ext>
            </a:extLst>
          </p:cNvPr>
          <p:cNvGrpSpPr/>
          <p:nvPr/>
        </p:nvGrpSpPr>
        <p:grpSpPr>
          <a:xfrm>
            <a:off x="12720736" y="584684"/>
            <a:ext cx="9865096" cy="5328592"/>
            <a:chOff x="1163452" y="908720"/>
            <a:chExt cx="9865096" cy="5328592"/>
          </a:xfrm>
        </p:grpSpPr>
        <p:sp>
          <p:nvSpPr>
            <p:cNvPr id="14" name="Rounded Rectangle 13">
              <a:extLst>
                <a:ext uri="{FF2B5EF4-FFF2-40B4-BE49-F238E27FC236}">
                  <a16:creationId xmlns:a16="http://schemas.microsoft.com/office/drawing/2014/main" id="{38D887A0-736A-9AA7-3123-E5C04E44BF3C}"/>
                </a:ext>
              </a:extLst>
            </p:cNvPr>
            <p:cNvSpPr/>
            <p:nvPr/>
          </p:nvSpPr>
          <p:spPr>
            <a:xfrm>
              <a:off x="1163452" y="908720"/>
              <a:ext cx="9865096" cy="5328592"/>
            </a:xfrm>
            <a:prstGeom prst="roundRect">
              <a:avLst>
                <a:gd name="adj" fmla="val 4382"/>
              </a:avLst>
            </a:prstGeom>
            <a:solidFill>
              <a:srgbClr val="24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5" name="Group 14">
              <a:extLst>
                <a:ext uri="{FF2B5EF4-FFF2-40B4-BE49-F238E27FC236}">
                  <a16:creationId xmlns:a16="http://schemas.microsoft.com/office/drawing/2014/main" id="{ECE9171A-329F-7857-E109-741B91A81CB7}"/>
                </a:ext>
              </a:extLst>
            </p:cNvPr>
            <p:cNvGrpSpPr/>
            <p:nvPr/>
          </p:nvGrpSpPr>
          <p:grpSpPr>
            <a:xfrm>
              <a:off x="1415480" y="1124744"/>
              <a:ext cx="565150" cy="144016"/>
              <a:chOff x="1631504" y="1064196"/>
              <a:chExt cx="565150" cy="144016"/>
            </a:xfrm>
          </p:grpSpPr>
          <p:sp>
            <p:nvSpPr>
              <p:cNvPr id="16" name="Oval 15">
                <a:extLst>
                  <a:ext uri="{FF2B5EF4-FFF2-40B4-BE49-F238E27FC236}">
                    <a16:creationId xmlns:a16="http://schemas.microsoft.com/office/drawing/2014/main" id="{93D9FD8A-15C2-B731-1814-BDDC354EB392}"/>
                  </a:ext>
                </a:extLst>
              </p:cNvPr>
              <p:cNvSpPr/>
              <p:nvPr/>
            </p:nvSpPr>
            <p:spPr>
              <a:xfrm>
                <a:off x="1631504" y="1064196"/>
                <a:ext cx="144016" cy="144016"/>
              </a:xfrm>
              <a:prstGeom prst="ellipse">
                <a:avLst/>
              </a:prstGeom>
              <a:solidFill>
                <a:srgbClr val="FF5F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Oval 16">
                <a:extLst>
                  <a:ext uri="{FF2B5EF4-FFF2-40B4-BE49-F238E27FC236}">
                    <a16:creationId xmlns:a16="http://schemas.microsoft.com/office/drawing/2014/main" id="{217B8817-6ACD-0380-E3F8-3AA46028F9C9}"/>
                  </a:ext>
                </a:extLst>
              </p:cNvPr>
              <p:cNvSpPr/>
              <p:nvPr/>
            </p:nvSpPr>
            <p:spPr>
              <a:xfrm>
                <a:off x="1847528" y="1064196"/>
                <a:ext cx="144016" cy="144016"/>
              </a:xfrm>
              <a:prstGeom prst="ellipse">
                <a:avLst/>
              </a:prstGeom>
              <a:solidFill>
                <a:srgbClr val="FEBD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Oval 17">
                <a:extLst>
                  <a:ext uri="{FF2B5EF4-FFF2-40B4-BE49-F238E27FC236}">
                    <a16:creationId xmlns:a16="http://schemas.microsoft.com/office/drawing/2014/main" id="{A62C6092-11D1-0A64-EE78-AE7AE6B8E73F}"/>
                  </a:ext>
                </a:extLst>
              </p:cNvPr>
              <p:cNvSpPr/>
              <p:nvPr/>
            </p:nvSpPr>
            <p:spPr>
              <a:xfrm>
                <a:off x="2052638" y="1064196"/>
                <a:ext cx="144016" cy="144016"/>
              </a:xfrm>
              <a:prstGeom prst="ellipse">
                <a:avLst/>
              </a:prstGeom>
              <a:solidFill>
                <a:srgbClr val="29C9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Tree>
    <p:extLst>
      <p:ext uri="{BB962C8B-B14F-4D97-AF65-F5344CB8AC3E}">
        <p14:creationId xmlns:p14="http://schemas.microsoft.com/office/powerpoint/2010/main" val="22625958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35437" b="28760"/>
          <a:stretch/>
        </p:blipFill>
        <p:spPr>
          <a:xfrm>
            <a:off x="-17985" y="2492895"/>
            <a:ext cx="12264412" cy="4391030"/>
          </a:xfrm>
          <a:prstGeom prst="rect">
            <a:avLst/>
          </a:prstGeom>
        </p:spPr>
      </p:pic>
      <p:sp>
        <p:nvSpPr>
          <p:cNvPr id="14" name="!!Rectangle 9">
            <a:extLst>
              <a:ext uri="{FF2B5EF4-FFF2-40B4-BE49-F238E27FC236}">
                <a16:creationId xmlns:a16="http://schemas.microsoft.com/office/drawing/2014/main" id="{954F7C77-89C8-E88D-8063-753CD6FD4A45}"/>
              </a:ext>
            </a:extLst>
          </p:cNvPr>
          <p:cNvSpPr/>
          <p:nvPr/>
        </p:nvSpPr>
        <p:spPr>
          <a:xfrm>
            <a:off x="-17986" y="-6898420"/>
            <a:ext cx="12264413"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5" name="Picture 4" descr="A black and white apple logo&#10;&#10;Description automatically generated">
            <a:extLst>
              <a:ext uri="{FF2B5EF4-FFF2-40B4-BE49-F238E27FC236}">
                <a16:creationId xmlns:a16="http://schemas.microsoft.com/office/drawing/2014/main" id="{5674553F-5C48-53E4-BA67-57A621C82FF1}"/>
              </a:ext>
            </a:extLst>
          </p:cNvPr>
          <p:cNvPicPr>
            <a:picLocks noChangeAspect="1"/>
          </p:cNvPicPr>
          <p:nvPr/>
        </p:nvPicPr>
        <p:blipFill>
          <a:blip r:embed="rId4"/>
          <a:stretch>
            <a:fillRect/>
          </a:stretch>
        </p:blipFill>
        <p:spPr>
          <a:xfrm>
            <a:off x="1775520" y="-6926504"/>
            <a:ext cx="4736526" cy="2664296"/>
          </a:xfrm>
          <a:prstGeom prst="rect">
            <a:avLst/>
          </a:prstGeom>
        </p:spPr>
      </p:pic>
      <p:sp>
        <p:nvSpPr>
          <p:cNvPr id="2" name="!!TextBox 1">
            <a:extLst>
              <a:ext uri="{FF2B5EF4-FFF2-40B4-BE49-F238E27FC236}">
                <a16:creationId xmlns:a16="http://schemas.microsoft.com/office/drawing/2014/main" id="{FC3A25DF-1BFE-2987-CA8B-C6FFE6E90C36}"/>
              </a:ext>
            </a:extLst>
          </p:cNvPr>
          <p:cNvSpPr txBox="1"/>
          <p:nvPr/>
        </p:nvSpPr>
        <p:spPr>
          <a:xfrm>
            <a:off x="5207901" y="-6076056"/>
            <a:ext cx="6048672" cy="1323439"/>
          </a:xfrm>
          <a:prstGeom prst="rect">
            <a:avLst/>
          </a:prstGeom>
          <a:noFill/>
        </p:spPr>
        <p:txBody>
          <a:bodyPr wrap="square" rtlCol="0">
            <a:spAutoFit/>
          </a:bodyPr>
          <a:lstStyle/>
          <a:p>
            <a:r>
              <a:rPr lang="en-VN" sz="8000">
                <a:latin typeface="Arial" panose="020B0604020202020204" pitchFamily="34" charset="0"/>
                <a:cs typeface="Arial" panose="020B0604020202020204" pitchFamily="34" charset="0"/>
              </a:rPr>
              <a:t>TÊN NHÓM</a:t>
            </a:r>
          </a:p>
        </p:txBody>
      </p:sp>
      <p:sp>
        <p:nvSpPr>
          <p:cNvPr id="3" name="Rounded Rectangle 2">
            <a:extLst>
              <a:ext uri="{FF2B5EF4-FFF2-40B4-BE49-F238E27FC236}">
                <a16:creationId xmlns:a16="http://schemas.microsoft.com/office/drawing/2014/main" id="{44ED6143-84F2-852A-9867-FA0564446FA0}"/>
              </a:ext>
            </a:extLst>
          </p:cNvPr>
          <p:cNvSpPr/>
          <p:nvPr/>
        </p:nvSpPr>
        <p:spPr>
          <a:xfrm>
            <a:off x="4969984" y="6750201"/>
            <a:ext cx="2252032" cy="7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TextBox 12">
            <a:extLst>
              <a:ext uri="{FF2B5EF4-FFF2-40B4-BE49-F238E27FC236}">
                <a16:creationId xmlns:a16="http://schemas.microsoft.com/office/drawing/2014/main" id="{506F96EE-5FD2-1C51-B9EE-B83E91205FF3}"/>
              </a:ext>
            </a:extLst>
          </p:cNvPr>
          <p:cNvSpPr txBox="1"/>
          <p:nvPr/>
        </p:nvSpPr>
        <p:spPr>
          <a:xfrm>
            <a:off x="4007768" y="628352"/>
            <a:ext cx="4176464" cy="523220"/>
          </a:xfrm>
          <a:prstGeom prst="rect">
            <a:avLst/>
          </a:prstGeom>
          <a:noFill/>
        </p:spPr>
        <p:txBody>
          <a:bodyPr wrap="square" rtlCol="0">
            <a:spAutoFit/>
          </a:bodyPr>
          <a:lstStyle/>
          <a:p>
            <a:pPr algn="ctr"/>
            <a:r>
              <a:rPr lang="en-VN" sz="2800" b="1">
                <a:solidFill>
                  <a:schemeClr val="bg1"/>
                </a:solidFill>
                <a:latin typeface="SVN-A Love Of Thunder" panose="02040603050506020204" pitchFamily="18" charset="0"/>
              </a:rPr>
              <a:t>TÊN NHÓM</a:t>
            </a:r>
          </a:p>
        </p:txBody>
      </p:sp>
      <p:sp>
        <p:nvSpPr>
          <p:cNvPr id="19" name="TextBox 18">
            <a:extLst>
              <a:ext uri="{FF2B5EF4-FFF2-40B4-BE49-F238E27FC236}">
                <a16:creationId xmlns:a16="http://schemas.microsoft.com/office/drawing/2014/main" id="{3948CD21-876B-4ABD-3417-D117C9539935}"/>
              </a:ext>
            </a:extLst>
          </p:cNvPr>
          <p:cNvSpPr txBox="1"/>
          <p:nvPr/>
        </p:nvSpPr>
        <p:spPr>
          <a:xfrm>
            <a:off x="4007768" y="1177031"/>
            <a:ext cx="4176464" cy="523220"/>
          </a:xfrm>
          <a:prstGeom prst="rect">
            <a:avLst/>
          </a:prstGeom>
          <a:noFill/>
        </p:spPr>
        <p:txBody>
          <a:bodyPr wrap="square" rtlCol="0">
            <a:spAutoFit/>
          </a:bodyPr>
          <a:lstStyle/>
          <a:p>
            <a:pPr algn="ctr"/>
            <a:r>
              <a:rPr lang="en-VN" sz="2800" b="1">
                <a:solidFill>
                  <a:schemeClr val="bg1"/>
                </a:solidFill>
                <a:latin typeface="SVN-A Love Of Thunder" panose="02040603050506020204" pitchFamily="18" charset="0"/>
              </a:rPr>
              <a:t>THÀNH VIÊN NHÓM</a:t>
            </a:r>
          </a:p>
        </p:txBody>
      </p:sp>
      <p:grpSp>
        <p:nvGrpSpPr>
          <p:cNvPr id="25" name="Group 24">
            <a:extLst>
              <a:ext uri="{FF2B5EF4-FFF2-40B4-BE49-F238E27FC236}">
                <a16:creationId xmlns:a16="http://schemas.microsoft.com/office/drawing/2014/main" id="{56A4CFD1-286E-D444-4E87-8E9BE0778C6B}"/>
              </a:ext>
            </a:extLst>
          </p:cNvPr>
          <p:cNvGrpSpPr/>
          <p:nvPr/>
        </p:nvGrpSpPr>
        <p:grpSpPr>
          <a:xfrm>
            <a:off x="4106779" y="2348880"/>
            <a:ext cx="3978442" cy="742522"/>
            <a:chOff x="3413702" y="1944216"/>
            <a:chExt cx="3978442" cy="742522"/>
          </a:xfrm>
        </p:grpSpPr>
        <p:sp>
          <p:nvSpPr>
            <p:cNvPr id="21" name="Rounded Rectangle 20">
              <a:extLst>
                <a:ext uri="{FF2B5EF4-FFF2-40B4-BE49-F238E27FC236}">
                  <a16:creationId xmlns:a16="http://schemas.microsoft.com/office/drawing/2014/main" id="{71F757A7-858D-4A97-0C10-026A70024B4B}"/>
                </a:ext>
              </a:extLst>
            </p:cNvPr>
            <p:cNvSpPr/>
            <p:nvPr/>
          </p:nvSpPr>
          <p:spPr>
            <a:xfrm>
              <a:off x="3413702" y="1944216"/>
              <a:ext cx="3978442" cy="742522"/>
            </a:xfrm>
            <a:prstGeom prst="roundRect">
              <a:avLst>
                <a:gd name="adj" fmla="val 23252"/>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9">
              <a:extLst>
                <a:ext uri="{FF2B5EF4-FFF2-40B4-BE49-F238E27FC236}">
                  <a16:creationId xmlns:a16="http://schemas.microsoft.com/office/drawing/2014/main" id="{CE45B7CD-76B1-3B54-7A9A-8B5E2E386459}"/>
                </a:ext>
              </a:extLst>
            </p:cNvPr>
            <p:cNvSpPr/>
            <p:nvPr/>
          </p:nvSpPr>
          <p:spPr>
            <a:xfrm>
              <a:off x="3589879" y="2046140"/>
              <a:ext cx="538674" cy="538674"/>
            </a:xfrm>
            <a:prstGeom prst="ellipse">
              <a:avLst/>
            </a:prstGeom>
            <a:blipFill dpi="0"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TextBox 22">
              <a:extLst>
                <a:ext uri="{FF2B5EF4-FFF2-40B4-BE49-F238E27FC236}">
                  <a16:creationId xmlns:a16="http://schemas.microsoft.com/office/drawing/2014/main" id="{0C05D964-F236-8E71-C242-694FA6FB2628}"/>
                </a:ext>
              </a:extLst>
            </p:cNvPr>
            <p:cNvSpPr txBox="1"/>
            <p:nvPr/>
          </p:nvSpPr>
          <p:spPr>
            <a:xfrm>
              <a:off x="4514824" y="2088231"/>
              <a:ext cx="2377155" cy="400110"/>
            </a:xfrm>
            <a:prstGeom prst="rect">
              <a:avLst/>
            </a:prstGeom>
            <a:noFill/>
          </p:spPr>
          <p:txBody>
            <a:bodyPr wrap="square" rtlCol="0">
              <a:spAutoFit/>
            </a:bodyPr>
            <a:lstStyle/>
            <a:p>
              <a:r>
                <a:rPr lang="en-US" sz="2000" b="1">
                  <a:solidFill>
                    <a:schemeClr val="bg1"/>
                  </a:solidFill>
                </a:rPr>
                <a:t>Nguyễn Tường An</a:t>
              </a:r>
              <a:endParaRPr lang="en-VN" sz="2000" b="1">
                <a:solidFill>
                  <a:schemeClr val="bg1"/>
                </a:solidFill>
              </a:endParaRPr>
            </a:p>
          </p:txBody>
        </p:sp>
      </p:grpSp>
      <p:grpSp>
        <p:nvGrpSpPr>
          <p:cNvPr id="26" name="Group 25">
            <a:extLst>
              <a:ext uri="{FF2B5EF4-FFF2-40B4-BE49-F238E27FC236}">
                <a16:creationId xmlns:a16="http://schemas.microsoft.com/office/drawing/2014/main" id="{CC1D9762-3D73-8DD2-D8CC-A3E201983167}"/>
              </a:ext>
            </a:extLst>
          </p:cNvPr>
          <p:cNvGrpSpPr/>
          <p:nvPr/>
        </p:nvGrpSpPr>
        <p:grpSpPr>
          <a:xfrm>
            <a:off x="4106779" y="3260331"/>
            <a:ext cx="3978442" cy="742522"/>
            <a:chOff x="3413702" y="1944216"/>
            <a:chExt cx="3978442" cy="742522"/>
          </a:xfrm>
        </p:grpSpPr>
        <p:sp>
          <p:nvSpPr>
            <p:cNvPr id="27" name="Rounded Rectangle 26">
              <a:extLst>
                <a:ext uri="{FF2B5EF4-FFF2-40B4-BE49-F238E27FC236}">
                  <a16:creationId xmlns:a16="http://schemas.microsoft.com/office/drawing/2014/main" id="{3650FA0E-4BC5-2E77-1606-6FF6D607293F}"/>
                </a:ext>
              </a:extLst>
            </p:cNvPr>
            <p:cNvSpPr/>
            <p:nvPr/>
          </p:nvSpPr>
          <p:spPr>
            <a:xfrm>
              <a:off x="3413702" y="1944216"/>
              <a:ext cx="3978442" cy="742522"/>
            </a:xfrm>
            <a:prstGeom prst="roundRect">
              <a:avLst>
                <a:gd name="adj" fmla="val 23252"/>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 name="!!Oval 9">
              <a:extLst>
                <a:ext uri="{FF2B5EF4-FFF2-40B4-BE49-F238E27FC236}">
                  <a16:creationId xmlns:a16="http://schemas.microsoft.com/office/drawing/2014/main" id="{A0E436B1-7E27-BB85-BDDC-46A488916D8B}"/>
                </a:ext>
              </a:extLst>
            </p:cNvPr>
            <p:cNvSpPr/>
            <p:nvPr/>
          </p:nvSpPr>
          <p:spPr>
            <a:xfrm>
              <a:off x="3589879" y="2046140"/>
              <a:ext cx="538674" cy="538674"/>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TextBox 28">
              <a:extLst>
                <a:ext uri="{FF2B5EF4-FFF2-40B4-BE49-F238E27FC236}">
                  <a16:creationId xmlns:a16="http://schemas.microsoft.com/office/drawing/2014/main" id="{F5111CAA-AC18-AAE6-B0F2-2E9485AC2F7C}"/>
                </a:ext>
              </a:extLst>
            </p:cNvPr>
            <p:cNvSpPr txBox="1"/>
            <p:nvPr/>
          </p:nvSpPr>
          <p:spPr>
            <a:xfrm>
              <a:off x="4669181" y="2062859"/>
              <a:ext cx="1844327" cy="400110"/>
            </a:xfrm>
            <a:prstGeom prst="rect">
              <a:avLst/>
            </a:prstGeom>
            <a:noFill/>
          </p:spPr>
          <p:txBody>
            <a:bodyPr wrap="square" rtlCol="0">
              <a:spAutoFit/>
            </a:bodyPr>
            <a:lstStyle/>
            <a:p>
              <a:r>
                <a:rPr lang="en-US" sz="2000" b="1">
                  <a:solidFill>
                    <a:schemeClr val="bg1"/>
                  </a:solidFill>
                </a:rPr>
                <a:t>Hoàng Thái Sơn</a:t>
              </a:r>
              <a:endParaRPr lang="en-VN" sz="2000" b="1">
                <a:solidFill>
                  <a:schemeClr val="bg1"/>
                </a:solidFill>
              </a:endParaRPr>
            </a:p>
          </p:txBody>
        </p:sp>
      </p:grpSp>
      <p:grpSp>
        <p:nvGrpSpPr>
          <p:cNvPr id="31" name="Group 30">
            <a:extLst>
              <a:ext uri="{FF2B5EF4-FFF2-40B4-BE49-F238E27FC236}">
                <a16:creationId xmlns:a16="http://schemas.microsoft.com/office/drawing/2014/main" id="{778299F9-3ECE-9412-2D9D-DF1CFE2EF5F1}"/>
              </a:ext>
            </a:extLst>
          </p:cNvPr>
          <p:cNvGrpSpPr/>
          <p:nvPr/>
        </p:nvGrpSpPr>
        <p:grpSpPr>
          <a:xfrm>
            <a:off x="4106779" y="4232205"/>
            <a:ext cx="3978442" cy="742522"/>
            <a:chOff x="3413702" y="1944216"/>
            <a:chExt cx="3978442" cy="742522"/>
          </a:xfrm>
        </p:grpSpPr>
        <p:sp>
          <p:nvSpPr>
            <p:cNvPr id="32" name="Rounded Rectangle 31">
              <a:extLst>
                <a:ext uri="{FF2B5EF4-FFF2-40B4-BE49-F238E27FC236}">
                  <a16:creationId xmlns:a16="http://schemas.microsoft.com/office/drawing/2014/main" id="{66AE4BA9-0A33-3443-A958-44C02243E954}"/>
                </a:ext>
              </a:extLst>
            </p:cNvPr>
            <p:cNvSpPr/>
            <p:nvPr/>
          </p:nvSpPr>
          <p:spPr>
            <a:xfrm>
              <a:off x="3413702" y="1944216"/>
              <a:ext cx="3978442" cy="742522"/>
            </a:xfrm>
            <a:prstGeom prst="roundRect">
              <a:avLst>
                <a:gd name="adj" fmla="val 23252"/>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3" name="!!Oval 9">
              <a:extLst>
                <a:ext uri="{FF2B5EF4-FFF2-40B4-BE49-F238E27FC236}">
                  <a16:creationId xmlns:a16="http://schemas.microsoft.com/office/drawing/2014/main" id="{8C4202C2-FF52-CC34-F84C-3B5D9D0CA7B3}"/>
                </a:ext>
              </a:extLst>
            </p:cNvPr>
            <p:cNvSpPr/>
            <p:nvPr/>
          </p:nvSpPr>
          <p:spPr>
            <a:xfrm>
              <a:off x="3589879" y="2046140"/>
              <a:ext cx="538674" cy="538674"/>
            </a:xfrm>
            <a:prstGeom prst="ellipse">
              <a:avLst/>
            </a:prstGeom>
            <a:blipFill dpi="0"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4" name="TextBox 33">
              <a:extLst>
                <a:ext uri="{FF2B5EF4-FFF2-40B4-BE49-F238E27FC236}">
                  <a16:creationId xmlns:a16="http://schemas.microsoft.com/office/drawing/2014/main" id="{EFD3C2C8-851D-090A-F5CB-10A201A7F6CA}"/>
                </a:ext>
              </a:extLst>
            </p:cNvPr>
            <p:cNvSpPr txBox="1"/>
            <p:nvPr/>
          </p:nvSpPr>
          <p:spPr>
            <a:xfrm>
              <a:off x="4481288" y="2098127"/>
              <a:ext cx="2446503" cy="400110"/>
            </a:xfrm>
            <a:prstGeom prst="rect">
              <a:avLst/>
            </a:prstGeom>
            <a:noFill/>
          </p:spPr>
          <p:txBody>
            <a:bodyPr wrap="square" rtlCol="0">
              <a:spAutoFit/>
            </a:bodyPr>
            <a:lstStyle/>
            <a:p>
              <a:r>
                <a:rPr lang="en-US" sz="2000" b="1">
                  <a:solidFill>
                    <a:schemeClr val="bg1"/>
                  </a:solidFill>
                </a:rPr>
                <a:t>Nguyễn Quang Minh</a:t>
              </a:r>
              <a:endParaRPr lang="en-VN" sz="2000" b="1">
                <a:solidFill>
                  <a:schemeClr val="bg1"/>
                </a:solidFill>
              </a:endParaRPr>
            </a:p>
          </p:txBody>
        </p:sp>
      </p:grpSp>
      <p:sp>
        <p:nvSpPr>
          <p:cNvPr id="6" name="!!Rounded Rectangle 5">
            <a:extLst>
              <a:ext uri="{FF2B5EF4-FFF2-40B4-BE49-F238E27FC236}">
                <a16:creationId xmlns:a16="http://schemas.microsoft.com/office/drawing/2014/main" id="{94C49183-8F15-CBD6-68E3-147CA168ECBB}"/>
              </a:ext>
            </a:extLst>
          </p:cNvPr>
          <p:cNvSpPr/>
          <p:nvPr/>
        </p:nvSpPr>
        <p:spPr>
          <a:xfrm>
            <a:off x="4727848" y="107799"/>
            <a:ext cx="275430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TextBox 3">
            <a:extLst>
              <a:ext uri="{FF2B5EF4-FFF2-40B4-BE49-F238E27FC236}">
                <a16:creationId xmlns:a16="http://schemas.microsoft.com/office/drawing/2014/main" id="{5CC98179-1CEB-A1DB-486E-11D81F79190B}"/>
              </a:ext>
            </a:extLst>
          </p:cNvPr>
          <p:cNvSpPr txBox="1"/>
          <p:nvPr/>
        </p:nvSpPr>
        <p:spPr>
          <a:xfrm>
            <a:off x="-11401944" y="1661463"/>
            <a:ext cx="6984776" cy="461665"/>
          </a:xfrm>
          <a:prstGeom prst="rect">
            <a:avLst/>
          </a:prstGeom>
          <a:noFill/>
        </p:spPr>
        <p:txBody>
          <a:bodyPr wrap="square" rtlCol="0">
            <a:spAutoFit/>
          </a:bodyPr>
          <a:lstStyle/>
          <a:p>
            <a:pPr algn="ctr"/>
            <a:r>
              <a:rPr lang="en-VN" sz="2400">
                <a:solidFill>
                  <a:schemeClr val="bg1"/>
                </a:solidFill>
                <a:latin typeface="Bree Serif" panose="02000503040000020004" pitchFamily="2" charset="77"/>
              </a:rPr>
              <a:t>Phân tích</a:t>
            </a:r>
          </a:p>
        </p:txBody>
      </p:sp>
      <p:sp>
        <p:nvSpPr>
          <p:cNvPr id="7" name="TextBox 6">
            <a:extLst>
              <a:ext uri="{FF2B5EF4-FFF2-40B4-BE49-F238E27FC236}">
                <a16:creationId xmlns:a16="http://schemas.microsoft.com/office/drawing/2014/main" id="{755C6FF0-ED9E-77F9-25D1-13989328B07E}"/>
              </a:ext>
            </a:extLst>
          </p:cNvPr>
          <p:cNvSpPr txBox="1"/>
          <p:nvPr/>
        </p:nvSpPr>
        <p:spPr>
          <a:xfrm>
            <a:off x="16033104" y="990550"/>
            <a:ext cx="6984776" cy="646331"/>
          </a:xfrm>
          <a:prstGeom prst="rect">
            <a:avLst/>
          </a:prstGeom>
          <a:noFill/>
        </p:spPr>
        <p:txBody>
          <a:bodyPr wrap="square" rtlCol="0">
            <a:spAutoFit/>
          </a:bodyPr>
          <a:lstStyle/>
          <a:p>
            <a:pPr algn="ctr"/>
            <a:r>
              <a:rPr lang="en-US" sz="3600">
                <a:solidFill>
                  <a:schemeClr val="bg1"/>
                </a:solidFill>
                <a:latin typeface="Cobe-HeavyItalic" panose="020B0003040102080103" pitchFamily="34" charset="77"/>
              </a:rPr>
              <a:t>JJAVA DATA STRUCTURE</a:t>
            </a:r>
            <a:endParaRPr lang="en-VN" sz="3600">
              <a:solidFill>
                <a:schemeClr val="bg1"/>
              </a:solidFill>
              <a:latin typeface="Cobe-HeavyItalic" panose="020B0003040102080103" pitchFamily="34" charset="77"/>
            </a:endParaRPr>
          </a:p>
        </p:txBody>
      </p:sp>
      <p:grpSp>
        <p:nvGrpSpPr>
          <p:cNvPr id="45" name="Group 44">
            <a:extLst>
              <a:ext uri="{FF2B5EF4-FFF2-40B4-BE49-F238E27FC236}">
                <a16:creationId xmlns:a16="http://schemas.microsoft.com/office/drawing/2014/main" id="{595AE52D-EFB0-91D6-FC35-5C18D7AF252F}"/>
              </a:ext>
            </a:extLst>
          </p:cNvPr>
          <p:cNvGrpSpPr/>
          <p:nvPr/>
        </p:nvGrpSpPr>
        <p:grpSpPr>
          <a:xfrm>
            <a:off x="1991543" y="8283602"/>
            <a:ext cx="3609757" cy="2863791"/>
            <a:chOff x="709080" y="1680096"/>
            <a:chExt cx="2655175" cy="2106476"/>
          </a:xfrm>
        </p:grpSpPr>
        <p:grpSp>
          <p:nvGrpSpPr>
            <p:cNvPr id="46" name="Group 45">
              <a:extLst>
                <a:ext uri="{FF2B5EF4-FFF2-40B4-BE49-F238E27FC236}">
                  <a16:creationId xmlns:a16="http://schemas.microsoft.com/office/drawing/2014/main" id="{FF0DEF86-5788-1E19-BD09-67C0894FD08D}"/>
                </a:ext>
              </a:extLst>
            </p:cNvPr>
            <p:cNvGrpSpPr/>
            <p:nvPr/>
          </p:nvGrpSpPr>
          <p:grpSpPr>
            <a:xfrm>
              <a:off x="983432" y="1680096"/>
              <a:ext cx="2106476" cy="2106476"/>
              <a:chOff x="1381638" y="2238373"/>
              <a:chExt cx="2844800" cy="2844800"/>
            </a:xfrm>
          </p:grpSpPr>
          <p:sp>
            <p:nvSpPr>
              <p:cNvPr id="49" name="Oval 48">
                <a:extLst>
                  <a:ext uri="{FF2B5EF4-FFF2-40B4-BE49-F238E27FC236}">
                    <a16:creationId xmlns:a16="http://schemas.microsoft.com/office/drawing/2014/main" id="{DDDFDC3E-9BA2-DCA9-0ADA-FF4B5A4696EC}"/>
                  </a:ext>
                </a:extLst>
              </p:cNvPr>
              <p:cNvSpPr/>
              <p:nvPr/>
            </p:nvSpPr>
            <p:spPr>
              <a:xfrm>
                <a:off x="1381638" y="2238373"/>
                <a:ext cx="2844800" cy="2844800"/>
              </a:xfrm>
              <a:prstGeom prst="ellipse">
                <a:avLst/>
              </a:prstGeom>
              <a:solidFill>
                <a:schemeClr val="bg1"/>
              </a:solidFill>
              <a:ln>
                <a:noFill/>
              </a:ln>
              <a:effectLst>
                <a:outerShdw blurRad="889000" dist="698500" dir="2700000" sx="88000" sy="88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B7447FAB-70F6-346F-ABE3-5D9EB2EF034A}"/>
                  </a:ext>
                </a:extLst>
              </p:cNvPr>
              <p:cNvSpPr/>
              <p:nvPr/>
            </p:nvSpPr>
            <p:spPr>
              <a:xfrm>
                <a:off x="1444676" y="2301411"/>
                <a:ext cx="2718724" cy="2718724"/>
              </a:xfrm>
              <a:prstGeom prst="arc">
                <a:avLst>
                  <a:gd name="adj1" fmla="val 14337134"/>
                  <a:gd name="adj2" fmla="val 18044906"/>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7" name="Rounded Rectangle 41">
              <a:extLst>
                <a:ext uri="{FF2B5EF4-FFF2-40B4-BE49-F238E27FC236}">
                  <a16:creationId xmlns:a16="http://schemas.microsoft.com/office/drawing/2014/main" id="{5B0324E8-DBD5-8E2C-C395-2CD9B21739F3}"/>
                </a:ext>
              </a:extLst>
            </p:cNvPr>
            <p:cNvSpPr/>
            <p:nvPr/>
          </p:nvSpPr>
          <p:spPr>
            <a:xfrm>
              <a:off x="1676629" y="2122482"/>
              <a:ext cx="720080" cy="68261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8" name="TextBox 47">
              <a:extLst>
                <a:ext uri="{FF2B5EF4-FFF2-40B4-BE49-F238E27FC236}">
                  <a16:creationId xmlns:a16="http://schemas.microsoft.com/office/drawing/2014/main" id="{6C12A5C2-201F-ECA6-F2DF-40AEF522697B}"/>
                </a:ext>
              </a:extLst>
            </p:cNvPr>
            <p:cNvSpPr txBox="1"/>
            <p:nvPr/>
          </p:nvSpPr>
          <p:spPr>
            <a:xfrm>
              <a:off x="709080" y="2961160"/>
              <a:ext cx="2655175" cy="338554"/>
            </a:xfrm>
            <a:prstGeom prst="rect">
              <a:avLst/>
            </a:prstGeom>
            <a:noFill/>
          </p:spPr>
          <p:txBody>
            <a:bodyPr wrap="square" rtlCol="0">
              <a:spAutoFit/>
            </a:bodyPr>
            <a:lstStyle/>
            <a:p>
              <a:pPr algn="ctr"/>
              <a:r>
                <a:rPr lang="en-US" sz="2400">
                  <a:latin typeface="Bree Serif" panose="02000503040000020004" pitchFamily="2" charset="77"/>
                </a:rPr>
                <a:t>ARRAYLIST</a:t>
              </a:r>
            </a:p>
          </p:txBody>
        </p:sp>
      </p:grpSp>
      <p:grpSp>
        <p:nvGrpSpPr>
          <p:cNvPr id="51" name="Group 50">
            <a:extLst>
              <a:ext uri="{FF2B5EF4-FFF2-40B4-BE49-F238E27FC236}">
                <a16:creationId xmlns:a16="http://schemas.microsoft.com/office/drawing/2014/main" id="{147D0145-A2D5-9AA8-C8BB-4F1439A4852B}"/>
              </a:ext>
            </a:extLst>
          </p:cNvPr>
          <p:cNvGrpSpPr/>
          <p:nvPr/>
        </p:nvGrpSpPr>
        <p:grpSpPr>
          <a:xfrm>
            <a:off x="6894848" y="12285984"/>
            <a:ext cx="3609757" cy="2863791"/>
            <a:chOff x="732124" y="1680096"/>
            <a:chExt cx="2655175" cy="2106476"/>
          </a:xfrm>
        </p:grpSpPr>
        <p:grpSp>
          <p:nvGrpSpPr>
            <p:cNvPr id="52" name="Group 51">
              <a:extLst>
                <a:ext uri="{FF2B5EF4-FFF2-40B4-BE49-F238E27FC236}">
                  <a16:creationId xmlns:a16="http://schemas.microsoft.com/office/drawing/2014/main" id="{90073716-8A17-CB87-CB10-4AF58E2E78BA}"/>
                </a:ext>
              </a:extLst>
            </p:cNvPr>
            <p:cNvGrpSpPr/>
            <p:nvPr/>
          </p:nvGrpSpPr>
          <p:grpSpPr>
            <a:xfrm>
              <a:off x="983432" y="1680096"/>
              <a:ext cx="2106476" cy="2106476"/>
              <a:chOff x="1381638" y="2238373"/>
              <a:chExt cx="2844800" cy="2844800"/>
            </a:xfrm>
          </p:grpSpPr>
          <p:sp>
            <p:nvSpPr>
              <p:cNvPr id="55" name="Oval 54">
                <a:extLst>
                  <a:ext uri="{FF2B5EF4-FFF2-40B4-BE49-F238E27FC236}">
                    <a16:creationId xmlns:a16="http://schemas.microsoft.com/office/drawing/2014/main" id="{3FF4D069-02D2-91E6-DCC0-FD9E70EA14D3}"/>
                  </a:ext>
                </a:extLst>
              </p:cNvPr>
              <p:cNvSpPr/>
              <p:nvPr/>
            </p:nvSpPr>
            <p:spPr>
              <a:xfrm>
                <a:off x="1381638" y="2238373"/>
                <a:ext cx="2844800" cy="2844800"/>
              </a:xfrm>
              <a:prstGeom prst="ellipse">
                <a:avLst/>
              </a:prstGeom>
              <a:solidFill>
                <a:schemeClr val="bg1"/>
              </a:solidFill>
              <a:ln>
                <a:noFill/>
              </a:ln>
              <a:effectLst>
                <a:outerShdw blurRad="889000" dist="698500" dir="2700000" sx="88000" sy="88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c 55">
                <a:extLst>
                  <a:ext uri="{FF2B5EF4-FFF2-40B4-BE49-F238E27FC236}">
                    <a16:creationId xmlns:a16="http://schemas.microsoft.com/office/drawing/2014/main" id="{D60D57F6-BDDB-A3EA-D596-9CFC61EB8680}"/>
                  </a:ext>
                </a:extLst>
              </p:cNvPr>
              <p:cNvSpPr/>
              <p:nvPr/>
            </p:nvSpPr>
            <p:spPr>
              <a:xfrm>
                <a:off x="1444676" y="2301411"/>
                <a:ext cx="2718724" cy="2718724"/>
              </a:xfrm>
              <a:prstGeom prst="arc">
                <a:avLst>
                  <a:gd name="adj1" fmla="val 14337134"/>
                  <a:gd name="adj2" fmla="val 18044906"/>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 name="Rounded Rectangle 46">
              <a:extLst>
                <a:ext uri="{FF2B5EF4-FFF2-40B4-BE49-F238E27FC236}">
                  <a16:creationId xmlns:a16="http://schemas.microsoft.com/office/drawing/2014/main" id="{D120BCB9-845A-803D-5732-1F4B8472F7E4}"/>
                </a:ext>
              </a:extLst>
            </p:cNvPr>
            <p:cNvSpPr/>
            <p:nvPr/>
          </p:nvSpPr>
          <p:spPr>
            <a:xfrm>
              <a:off x="1676629" y="2122482"/>
              <a:ext cx="720080" cy="68261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4" name="TextBox 53">
              <a:extLst>
                <a:ext uri="{FF2B5EF4-FFF2-40B4-BE49-F238E27FC236}">
                  <a16:creationId xmlns:a16="http://schemas.microsoft.com/office/drawing/2014/main" id="{7C57489C-0455-A435-7582-8B4FF145DAB6}"/>
                </a:ext>
              </a:extLst>
            </p:cNvPr>
            <p:cNvSpPr txBox="1"/>
            <p:nvPr/>
          </p:nvSpPr>
          <p:spPr>
            <a:xfrm>
              <a:off x="732124" y="3007022"/>
              <a:ext cx="2655175" cy="338554"/>
            </a:xfrm>
            <a:prstGeom prst="rect">
              <a:avLst/>
            </a:prstGeom>
            <a:noFill/>
          </p:spPr>
          <p:txBody>
            <a:bodyPr wrap="square" rtlCol="0">
              <a:spAutoFit/>
            </a:bodyPr>
            <a:lstStyle/>
            <a:p>
              <a:pPr algn="ctr"/>
              <a:r>
                <a:rPr lang="en-US" sz="2400">
                  <a:latin typeface="Bree Serif" panose="02000503040000020004" pitchFamily="2" charset="77"/>
                </a:rPr>
                <a:t>LINKEDLIST</a:t>
              </a:r>
            </a:p>
          </p:txBody>
        </p:sp>
      </p:grpSp>
    </p:spTree>
    <p:extLst>
      <p:ext uri="{BB962C8B-B14F-4D97-AF65-F5344CB8AC3E}">
        <p14:creationId xmlns:p14="http://schemas.microsoft.com/office/powerpoint/2010/main" val="12429663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64" presetClass="path" presetSubtype="0" accel="50000" decel="50000" fill="hold" nodeType="withEffect">
                                  <p:stCondLst>
                                    <p:cond delay="0"/>
                                  </p:stCondLst>
                                  <p:childTnLst>
                                    <p:animMotion origin="layout" path="M 0 0.56181 L 0 -3.7037E-7 " pathEditMode="relative" rAng="0" ptsTypes="AA">
                                      <p:cBhvr>
                                        <p:cTn id="21" dur="1400" fill="hold"/>
                                        <p:tgtEl>
                                          <p:spTgt spid="25"/>
                                        </p:tgtEl>
                                        <p:attrNameLst>
                                          <p:attrName>ppt_x</p:attrName>
                                          <p:attrName>ppt_y</p:attrName>
                                        </p:attrNameLst>
                                      </p:cBhvr>
                                      <p:rCtr x="0" y="-28102"/>
                                    </p:animMotion>
                                  </p:childTnLst>
                                </p:cTn>
                              </p:par>
                              <p:par>
                                <p:cTn id="22" presetID="53" presetClass="entr" presetSubtype="16" fill="hold" nodeType="withEffect">
                                  <p:stCondLst>
                                    <p:cond delay="25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Effect transition="in" filter="fade">
                                      <p:cBhvr>
                                        <p:cTn id="26" dur="500"/>
                                        <p:tgtEl>
                                          <p:spTgt spid="26"/>
                                        </p:tgtEl>
                                      </p:cBhvr>
                                    </p:animEffect>
                                  </p:childTnLst>
                                </p:cTn>
                              </p:par>
                              <p:par>
                                <p:cTn id="27" presetID="64" presetClass="path" presetSubtype="0" accel="50000" decel="50000" fill="hold" nodeType="withEffect">
                                  <p:stCondLst>
                                    <p:cond delay="250"/>
                                  </p:stCondLst>
                                  <p:childTnLst>
                                    <p:animMotion origin="layout" path="M 0 0.42894 L 0 0.00162 " pathEditMode="relative" rAng="0" ptsTypes="AA">
                                      <p:cBhvr>
                                        <p:cTn id="28" dur="1400" fill="hold"/>
                                        <p:tgtEl>
                                          <p:spTgt spid="26"/>
                                        </p:tgtEl>
                                        <p:attrNameLst>
                                          <p:attrName>ppt_x</p:attrName>
                                          <p:attrName>ppt_y</p:attrName>
                                        </p:attrNameLst>
                                      </p:cBhvr>
                                      <p:rCtr x="0" y="-21366"/>
                                    </p:animMotion>
                                  </p:childTnLst>
                                </p:cTn>
                              </p:par>
                              <p:par>
                                <p:cTn id="29" presetID="53" presetClass="entr" presetSubtype="16" fill="hold" nodeType="withEffect">
                                  <p:stCondLst>
                                    <p:cond delay="50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64" presetClass="path" presetSubtype="0" accel="50000" decel="50000" fill="hold" nodeType="withEffect">
                                  <p:stCondLst>
                                    <p:cond delay="500"/>
                                  </p:stCondLst>
                                  <p:childTnLst>
                                    <p:animMotion origin="layout" path="M 0 0.28704 L 0 0.00162 " pathEditMode="relative" rAng="0" ptsTypes="AA">
                                      <p:cBhvr>
                                        <p:cTn id="35" dur="1400" fill="hold"/>
                                        <p:tgtEl>
                                          <p:spTgt spid="31"/>
                                        </p:tgtEl>
                                        <p:attrNameLst>
                                          <p:attrName>ppt_x</p:attrName>
                                          <p:attrName>ppt_y</p:attrName>
                                        </p:attrNameLst>
                                      </p:cBhvr>
                                      <p:rCtr x="0" y="-1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32548" b="36932"/>
          <a:stretch/>
        </p:blipFill>
        <p:spPr>
          <a:xfrm>
            <a:off x="-17985" y="3097135"/>
            <a:ext cx="12264412" cy="3742958"/>
          </a:xfrm>
          <a:prstGeom prst="rect">
            <a:avLst/>
          </a:prstGeom>
        </p:spPr>
      </p:pic>
      <p:sp>
        <p:nvSpPr>
          <p:cNvPr id="4" name="!!Rounded Rectangle 5">
            <a:extLst>
              <a:ext uri="{FF2B5EF4-FFF2-40B4-BE49-F238E27FC236}">
                <a16:creationId xmlns:a16="http://schemas.microsoft.com/office/drawing/2014/main" id="{E07CFF8D-545F-65D5-D56E-6EF9B08001B4}"/>
              </a:ext>
            </a:extLst>
          </p:cNvPr>
          <p:cNvSpPr/>
          <p:nvPr/>
        </p:nvSpPr>
        <p:spPr>
          <a:xfrm>
            <a:off x="4259796" y="107799"/>
            <a:ext cx="3672408"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4" name="Group 43">
            <a:extLst>
              <a:ext uri="{FF2B5EF4-FFF2-40B4-BE49-F238E27FC236}">
                <a16:creationId xmlns:a16="http://schemas.microsoft.com/office/drawing/2014/main" id="{444B3586-3CD4-EA6D-5867-1587F2562EF6}"/>
              </a:ext>
            </a:extLst>
          </p:cNvPr>
          <p:cNvGrpSpPr/>
          <p:nvPr/>
        </p:nvGrpSpPr>
        <p:grpSpPr>
          <a:xfrm>
            <a:off x="1991543" y="2317135"/>
            <a:ext cx="3609757" cy="2863791"/>
            <a:chOff x="709080" y="1680096"/>
            <a:chExt cx="2655175" cy="2106476"/>
          </a:xfrm>
        </p:grpSpPr>
        <p:grpSp>
          <p:nvGrpSpPr>
            <p:cNvPr id="2" name="Group 1">
              <a:extLst>
                <a:ext uri="{FF2B5EF4-FFF2-40B4-BE49-F238E27FC236}">
                  <a16:creationId xmlns:a16="http://schemas.microsoft.com/office/drawing/2014/main" id="{22A525DC-2A7B-2432-669B-7D5FBD50D1DD}"/>
                </a:ext>
              </a:extLst>
            </p:cNvPr>
            <p:cNvGrpSpPr/>
            <p:nvPr/>
          </p:nvGrpSpPr>
          <p:grpSpPr>
            <a:xfrm>
              <a:off x="983432" y="1680096"/>
              <a:ext cx="2106476" cy="2106476"/>
              <a:chOff x="1381638" y="2238373"/>
              <a:chExt cx="2844800" cy="2844800"/>
            </a:xfrm>
          </p:grpSpPr>
          <p:sp>
            <p:nvSpPr>
              <p:cNvPr id="5" name="Oval 4">
                <a:extLst>
                  <a:ext uri="{FF2B5EF4-FFF2-40B4-BE49-F238E27FC236}">
                    <a16:creationId xmlns:a16="http://schemas.microsoft.com/office/drawing/2014/main" id="{95B86AEA-05B5-1A1B-A970-F69E73D49247}"/>
                  </a:ext>
                </a:extLst>
              </p:cNvPr>
              <p:cNvSpPr/>
              <p:nvPr/>
            </p:nvSpPr>
            <p:spPr>
              <a:xfrm>
                <a:off x="1381638" y="2238373"/>
                <a:ext cx="2844800" cy="2844800"/>
              </a:xfrm>
              <a:prstGeom prst="ellipse">
                <a:avLst/>
              </a:prstGeom>
              <a:solidFill>
                <a:schemeClr val="bg1"/>
              </a:solidFill>
              <a:ln>
                <a:noFill/>
              </a:ln>
              <a:effectLst>
                <a:outerShdw blurRad="889000" dist="698500" dir="2700000" sx="88000" sy="88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5">
                <a:extLst>
                  <a:ext uri="{FF2B5EF4-FFF2-40B4-BE49-F238E27FC236}">
                    <a16:creationId xmlns:a16="http://schemas.microsoft.com/office/drawing/2014/main" id="{542E97E6-081C-17F2-9293-295C7DB8AB3E}"/>
                  </a:ext>
                </a:extLst>
              </p:cNvPr>
              <p:cNvSpPr/>
              <p:nvPr/>
            </p:nvSpPr>
            <p:spPr>
              <a:xfrm>
                <a:off x="1444676" y="2301411"/>
                <a:ext cx="2718724" cy="2718724"/>
              </a:xfrm>
              <a:prstGeom prst="arc">
                <a:avLst>
                  <a:gd name="adj1" fmla="val 14337134"/>
                  <a:gd name="adj2" fmla="val 18044906"/>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 name="Rounded Rectangle 41">
              <a:extLst>
                <a:ext uri="{FF2B5EF4-FFF2-40B4-BE49-F238E27FC236}">
                  <a16:creationId xmlns:a16="http://schemas.microsoft.com/office/drawing/2014/main" id="{DC118921-7E6F-C49C-FBC3-915EFBA4C02E}"/>
                </a:ext>
              </a:extLst>
            </p:cNvPr>
            <p:cNvSpPr/>
            <p:nvPr/>
          </p:nvSpPr>
          <p:spPr>
            <a:xfrm>
              <a:off x="1676629" y="2122482"/>
              <a:ext cx="720080" cy="68261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3" name="TextBox 42">
              <a:extLst>
                <a:ext uri="{FF2B5EF4-FFF2-40B4-BE49-F238E27FC236}">
                  <a16:creationId xmlns:a16="http://schemas.microsoft.com/office/drawing/2014/main" id="{1B93CE78-E1CE-77A5-DAC6-4E068EA42D07}"/>
                </a:ext>
              </a:extLst>
            </p:cNvPr>
            <p:cNvSpPr txBox="1"/>
            <p:nvPr/>
          </p:nvSpPr>
          <p:spPr>
            <a:xfrm>
              <a:off x="709080" y="2961160"/>
              <a:ext cx="2655175" cy="338554"/>
            </a:xfrm>
            <a:prstGeom prst="rect">
              <a:avLst/>
            </a:prstGeom>
            <a:noFill/>
          </p:spPr>
          <p:txBody>
            <a:bodyPr wrap="square" rtlCol="0">
              <a:spAutoFit/>
            </a:bodyPr>
            <a:lstStyle/>
            <a:p>
              <a:pPr algn="ctr"/>
              <a:r>
                <a:rPr lang="en-US" sz="2400">
                  <a:latin typeface="Bree Serif" panose="02000503040000020004" pitchFamily="2" charset="77"/>
                </a:rPr>
                <a:t>ARRAYLIST</a:t>
              </a:r>
            </a:p>
          </p:txBody>
        </p:sp>
      </p:grpSp>
      <p:grpSp>
        <p:nvGrpSpPr>
          <p:cNvPr id="45" name="Group 44">
            <a:extLst>
              <a:ext uri="{FF2B5EF4-FFF2-40B4-BE49-F238E27FC236}">
                <a16:creationId xmlns:a16="http://schemas.microsoft.com/office/drawing/2014/main" id="{5765D98C-D6F8-7ECD-0FBE-CF8171026AA1}"/>
              </a:ext>
            </a:extLst>
          </p:cNvPr>
          <p:cNvGrpSpPr/>
          <p:nvPr/>
        </p:nvGrpSpPr>
        <p:grpSpPr>
          <a:xfrm>
            <a:off x="6894848" y="2317135"/>
            <a:ext cx="3609757" cy="2863791"/>
            <a:chOff x="732124" y="1680096"/>
            <a:chExt cx="2655175" cy="2106476"/>
          </a:xfrm>
        </p:grpSpPr>
        <p:grpSp>
          <p:nvGrpSpPr>
            <p:cNvPr id="46" name="Group 45">
              <a:extLst>
                <a:ext uri="{FF2B5EF4-FFF2-40B4-BE49-F238E27FC236}">
                  <a16:creationId xmlns:a16="http://schemas.microsoft.com/office/drawing/2014/main" id="{698773EF-9D63-DF9C-7276-87D4D724BCD7}"/>
                </a:ext>
              </a:extLst>
            </p:cNvPr>
            <p:cNvGrpSpPr/>
            <p:nvPr/>
          </p:nvGrpSpPr>
          <p:grpSpPr>
            <a:xfrm>
              <a:off x="983432" y="1680096"/>
              <a:ext cx="2106476" cy="2106476"/>
              <a:chOff x="1381638" y="2238373"/>
              <a:chExt cx="2844800" cy="2844800"/>
            </a:xfrm>
          </p:grpSpPr>
          <p:sp>
            <p:nvSpPr>
              <p:cNvPr id="49" name="Oval 48">
                <a:extLst>
                  <a:ext uri="{FF2B5EF4-FFF2-40B4-BE49-F238E27FC236}">
                    <a16:creationId xmlns:a16="http://schemas.microsoft.com/office/drawing/2014/main" id="{8CFBF239-D566-C0F7-1B67-6FA354D0FD1B}"/>
                  </a:ext>
                </a:extLst>
              </p:cNvPr>
              <p:cNvSpPr/>
              <p:nvPr/>
            </p:nvSpPr>
            <p:spPr>
              <a:xfrm>
                <a:off x="1381638" y="2238373"/>
                <a:ext cx="2844800" cy="2844800"/>
              </a:xfrm>
              <a:prstGeom prst="ellipse">
                <a:avLst/>
              </a:prstGeom>
              <a:solidFill>
                <a:schemeClr val="bg1"/>
              </a:solidFill>
              <a:ln>
                <a:noFill/>
              </a:ln>
              <a:effectLst>
                <a:outerShdw blurRad="889000" dist="698500" dir="2700000" sx="88000" sy="88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B7A40C1F-A68E-B2F4-20B3-B2A5BA6AEFB8}"/>
                  </a:ext>
                </a:extLst>
              </p:cNvPr>
              <p:cNvSpPr/>
              <p:nvPr/>
            </p:nvSpPr>
            <p:spPr>
              <a:xfrm>
                <a:off x="1444676" y="2301411"/>
                <a:ext cx="2718724" cy="2718724"/>
              </a:xfrm>
              <a:prstGeom prst="arc">
                <a:avLst>
                  <a:gd name="adj1" fmla="val 14337134"/>
                  <a:gd name="adj2" fmla="val 18044906"/>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7" name="Rounded Rectangle 46">
              <a:extLst>
                <a:ext uri="{FF2B5EF4-FFF2-40B4-BE49-F238E27FC236}">
                  <a16:creationId xmlns:a16="http://schemas.microsoft.com/office/drawing/2014/main" id="{9056D5AB-456A-EBAC-5D3A-46A18CE03515}"/>
                </a:ext>
              </a:extLst>
            </p:cNvPr>
            <p:cNvSpPr/>
            <p:nvPr/>
          </p:nvSpPr>
          <p:spPr>
            <a:xfrm>
              <a:off x="1676629" y="2122482"/>
              <a:ext cx="720080" cy="68261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8" name="TextBox 47">
              <a:extLst>
                <a:ext uri="{FF2B5EF4-FFF2-40B4-BE49-F238E27FC236}">
                  <a16:creationId xmlns:a16="http://schemas.microsoft.com/office/drawing/2014/main" id="{A0326721-6B0E-159E-FF18-E58E450070E3}"/>
                </a:ext>
              </a:extLst>
            </p:cNvPr>
            <p:cNvSpPr txBox="1"/>
            <p:nvPr/>
          </p:nvSpPr>
          <p:spPr>
            <a:xfrm>
              <a:off x="732124" y="3007022"/>
              <a:ext cx="2655175" cy="338554"/>
            </a:xfrm>
            <a:prstGeom prst="rect">
              <a:avLst/>
            </a:prstGeom>
            <a:noFill/>
          </p:spPr>
          <p:txBody>
            <a:bodyPr wrap="square" rtlCol="0">
              <a:spAutoFit/>
            </a:bodyPr>
            <a:lstStyle/>
            <a:p>
              <a:pPr algn="ctr"/>
              <a:r>
                <a:rPr lang="en-US" sz="2400">
                  <a:latin typeface="Bree Serif" panose="02000503040000020004" pitchFamily="2" charset="77"/>
                </a:rPr>
                <a:t>LINKEDLIST</a:t>
              </a:r>
            </a:p>
          </p:txBody>
        </p:sp>
      </p:grpSp>
      <p:sp>
        <p:nvSpPr>
          <p:cNvPr id="63" name="!!Rectangle 2">
            <a:extLst>
              <a:ext uri="{FF2B5EF4-FFF2-40B4-BE49-F238E27FC236}">
                <a16:creationId xmlns:a16="http://schemas.microsoft.com/office/drawing/2014/main" id="{8E64DEE1-4EA9-4672-AC72-A6C38CD55366}"/>
              </a:ext>
            </a:extLst>
          </p:cNvPr>
          <p:cNvSpPr/>
          <p:nvPr/>
        </p:nvSpPr>
        <p:spPr>
          <a:xfrm>
            <a:off x="-17985" y="8358438"/>
            <a:ext cx="12264412" cy="2924944"/>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TextBox 2">
            <a:extLst>
              <a:ext uri="{FF2B5EF4-FFF2-40B4-BE49-F238E27FC236}">
                <a16:creationId xmlns:a16="http://schemas.microsoft.com/office/drawing/2014/main" id="{BCEF7C20-093D-F0C7-BE03-28D0E8C27C5C}"/>
              </a:ext>
            </a:extLst>
          </p:cNvPr>
          <p:cNvSpPr txBox="1"/>
          <p:nvPr/>
        </p:nvSpPr>
        <p:spPr>
          <a:xfrm>
            <a:off x="2603612" y="1468417"/>
            <a:ext cx="6984776" cy="338554"/>
          </a:xfrm>
          <a:prstGeom prst="rect">
            <a:avLst/>
          </a:prstGeom>
          <a:noFill/>
        </p:spPr>
        <p:txBody>
          <a:bodyPr wrap="square" rtlCol="0">
            <a:spAutoFit/>
          </a:bodyPr>
          <a:lstStyle/>
          <a:p>
            <a:pPr algn="ctr"/>
            <a:r>
              <a:rPr lang="en-VN" sz="1600">
                <a:solidFill>
                  <a:schemeClr val="bg1"/>
                </a:solidFill>
                <a:latin typeface="Bree Serif" panose="02000503040000020004" pitchFamily="2" charset="77"/>
              </a:rPr>
              <a:t>Phân tích</a:t>
            </a:r>
          </a:p>
        </p:txBody>
      </p:sp>
      <p:sp>
        <p:nvSpPr>
          <p:cNvPr id="9" name="TextBox 8">
            <a:extLst>
              <a:ext uri="{FF2B5EF4-FFF2-40B4-BE49-F238E27FC236}">
                <a16:creationId xmlns:a16="http://schemas.microsoft.com/office/drawing/2014/main" id="{3489B402-A60D-A881-5520-45C095738AB7}"/>
              </a:ext>
            </a:extLst>
          </p:cNvPr>
          <p:cNvSpPr txBox="1"/>
          <p:nvPr/>
        </p:nvSpPr>
        <p:spPr>
          <a:xfrm>
            <a:off x="2603612" y="894131"/>
            <a:ext cx="6984776" cy="461665"/>
          </a:xfrm>
          <a:prstGeom prst="rect">
            <a:avLst/>
          </a:prstGeom>
          <a:noFill/>
        </p:spPr>
        <p:txBody>
          <a:bodyPr wrap="square" rtlCol="0">
            <a:spAutoFit/>
          </a:bodyPr>
          <a:lstStyle/>
          <a:p>
            <a:pPr algn="ctr"/>
            <a:r>
              <a:rPr lang="en-US" sz="2400">
                <a:solidFill>
                  <a:schemeClr val="bg1"/>
                </a:solidFill>
                <a:latin typeface="Cobe-HeavyItalic" panose="020B0003040102080103" pitchFamily="34" charset="77"/>
              </a:rPr>
              <a:t>JAVA DATA STRUCTURE</a:t>
            </a:r>
            <a:endParaRPr lang="en-VN" sz="2400">
              <a:solidFill>
                <a:schemeClr val="bg1"/>
              </a:solidFill>
              <a:latin typeface="Cobe-HeavyItalic" panose="020B0003040102080103" pitchFamily="34" charset="77"/>
            </a:endParaRPr>
          </a:p>
        </p:txBody>
      </p:sp>
      <p:sp>
        <p:nvSpPr>
          <p:cNvPr id="68" name="!!Rounded Rectangle 18">
            <a:extLst>
              <a:ext uri="{FF2B5EF4-FFF2-40B4-BE49-F238E27FC236}">
                <a16:creationId xmlns:a16="http://schemas.microsoft.com/office/drawing/2014/main" id="{8ADA5018-C97E-8FE0-F93F-00380D89A8F1}"/>
              </a:ext>
            </a:extLst>
          </p:cNvPr>
          <p:cNvSpPr/>
          <p:nvPr/>
        </p:nvSpPr>
        <p:spPr>
          <a:xfrm>
            <a:off x="2691951" y="7143696"/>
            <a:ext cx="6808097" cy="15653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TextBox 4">
            <a:extLst>
              <a:ext uri="{FF2B5EF4-FFF2-40B4-BE49-F238E27FC236}">
                <a16:creationId xmlns:a16="http://schemas.microsoft.com/office/drawing/2014/main" id="{C41D9C62-1AA1-3A18-D02D-878242F95E6E}"/>
              </a:ext>
            </a:extLst>
          </p:cNvPr>
          <p:cNvSpPr txBox="1"/>
          <p:nvPr/>
        </p:nvSpPr>
        <p:spPr>
          <a:xfrm>
            <a:off x="888753" y="-1606207"/>
            <a:ext cx="10414491" cy="1200329"/>
          </a:xfrm>
          <a:prstGeom prst="rect">
            <a:avLst/>
          </a:prstGeom>
          <a:noFill/>
        </p:spPr>
        <p:txBody>
          <a:bodyPr wrap="square">
            <a:spAutoFit/>
          </a:bodyPr>
          <a:lstStyle/>
          <a:p>
            <a:pPr algn="ctr"/>
            <a:r>
              <a:rPr lang="en-US" sz="7200">
                <a:solidFill>
                  <a:schemeClr val="bg1"/>
                </a:solidFill>
                <a:latin typeface="Bree Serif" panose="02000503040000020004" pitchFamily="2" charset="77"/>
              </a:rPr>
              <a:t>A. ARRAYLIST</a:t>
            </a:r>
            <a:endParaRPr lang="en-VN" sz="7200">
              <a:solidFill>
                <a:schemeClr val="bg1"/>
              </a:solidFill>
              <a:latin typeface="Bree Serif" panose="02000503040000020004" pitchFamily="2" charset="77"/>
            </a:endParaRPr>
          </a:p>
        </p:txBody>
      </p:sp>
    </p:spTree>
    <p:extLst>
      <p:ext uri="{BB962C8B-B14F-4D97-AF65-F5344CB8AC3E}">
        <p14:creationId xmlns:p14="http://schemas.microsoft.com/office/powerpoint/2010/main" val="1654074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54C8A67-F278-AFA2-AA41-8CB362AAFB72}"/>
              </a:ext>
            </a:extLst>
          </p:cNvPr>
          <p:cNvSpPr txBox="1"/>
          <p:nvPr/>
        </p:nvSpPr>
        <p:spPr>
          <a:xfrm>
            <a:off x="2603612" y="990550"/>
            <a:ext cx="6984776" cy="646331"/>
          </a:xfrm>
          <a:prstGeom prst="rect">
            <a:avLst/>
          </a:prstGeom>
          <a:noFill/>
        </p:spPr>
        <p:txBody>
          <a:bodyPr wrap="square" rtlCol="0">
            <a:spAutoFit/>
          </a:bodyPr>
          <a:lstStyle/>
          <a:p>
            <a:pPr algn="ctr"/>
            <a:r>
              <a:rPr lang="en-US" sz="3600">
                <a:solidFill>
                  <a:schemeClr val="bg1"/>
                </a:solidFill>
                <a:latin typeface="Cobe-HeavyItalic" panose="020B0003040102080103" pitchFamily="34" charset="77"/>
              </a:rPr>
              <a:t>JAVA DATA STRUCTURE</a:t>
            </a:r>
            <a:endParaRPr lang="en-VN" sz="3600">
              <a:solidFill>
                <a:schemeClr val="bg1"/>
              </a:solidFill>
              <a:latin typeface="Cobe-HeavyItalic" panose="020B0003040102080103" pitchFamily="34" charset="77"/>
            </a:endParaRPr>
          </a:p>
        </p:txBody>
      </p:sp>
      <p:sp>
        <p:nvSpPr>
          <p:cNvPr id="3" name="Rounded Rectangle 2">
            <a:extLst>
              <a:ext uri="{FF2B5EF4-FFF2-40B4-BE49-F238E27FC236}">
                <a16:creationId xmlns:a16="http://schemas.microsoft.com/office/drawing/2014/main" id="{44ED6143-84F2-852A-9867-FA0564446FA0}"/>
              </a:ext>
            </a:extLst>
          </p:cNvPr>
          <p:cNvSpPr/>
          <p:nvPr/>
        </p:nvSpPr>
        <p:spPr>
          <a:xfrm>
            <a:off x="4969984" y="-531440"/>
            <a:ext cx="2252032" cy="7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TextBox 12">
            <a:extLst>
              <a:ext uri="{FF2B5EF4-FFF2-40B4-BE49-F238E27FC236}">
                <a16:creationId xmlns:a16="http://schemas.microsoft.com/office/drawing/2014/main" id="{506F96EE-5FD2-1C51-B9EE-B83E91205FF3}"/>
              </a:ext>
            </a:extLst>
          </p:cNvPr>
          <p:cNvSpPr txBox="1"/>
          <p:nvPr/>
        </p:nvSpPr>
        <p:spPr>
          <a:xfrm>
            <a:off x="4007768" y="-9704352"/>
            <a:ext cx="4176464" cy="523220"/>
          </a:xfrm>
          <a:prstGeom prst="rect">
            <a:avLst/>
          </a:prstGeom>
          <a:noFill/>
        </p:spPr>
        <p:txBody>
          <a:bodyPr wrap="square" rtlCol="0">
            <a:spAutoFit/>
          </a:bodyPr>
          <a:lstStyle/>
          <a:p>
            <a:pPr algn="ctr"/>
            <a:r>
              <a:rPr lang="en-VN" sz="2800" b="1">
                <a:solidFill>
                  <a:schemeClr val="bg1"/>
                </a:solidFill>
                <a:latin typeface="SVN-A Love Of Thunder" panose="02040603050506020204" pitchFamily="18" charset="0"/>
              </a:rPr>
              <a:t>TÊN NHÓM</a:t>
            </a:r>
          </a:p>
        </p:txBody>
      </p:sp>
      <p:sp>
        <p:nvSpPr>
          <p:cNvPr id="19" name="TextBox 18">
            <a:extLst>
              <a:ext uri="{FF2B5EF4-FFF2-40B4-BE49-F238E27FC236}">
                <a16:creationId xmlns:a16="http://schemas.microsoft.com/office/drawing/2014/main" id="{3948CD21-876B-4ABD-3417-D117C9539935}"/>
              </a:ext>
            </a:extLst>
          </p:cNvPr>
          <p:cNvSpPr txBox="1"/>
          <p:nvPr/>
        </p:nvSpPr>
        <p:spPr>
          <a:xfrm>
            <a:off x="4007768" y="-8021190"/>
            <a:ext cx="4176464" cy="523220"/>
          </a:xfrm>
          <a:prstGeom prst="rect">
            <a:avLst/>
          </a:prstGeom>
          <a:noFill/>
        </p:spPr>
        <p:txBody>
          <a:bodyPr wrap="square" rtlCol="0">
            <a:spAutoFit/>
          </a:bodyPr>
          <a:lstStyle/>
          <a:p>
            <a:pPr algn="ctr"/>
            <a:r>
              <a:rPr lang="en-VN" sz="2800" b="1">
                <a:solidFill>
                  <a:schemeClr val="bg1"/>
                </a:solidFill>
                <a:latin typeface="SVN-A Love Of Thunder" panose="02040603050506020204" pitchFamily="18" charset="0"/>
              </a:rPr>
              <a:t>THÀNH VIÊN NHÓM</a:t>
            </a:r>
          </a:p>
        </p:txBody>
      </p:sp>
      <p:grpSp>
        <p:nvGrpSpPr>
          <p:cNvPr id="25" name="Group 24">
            <a:extLst>
              <a:ext uri="{FF2B5EF4-FFF2-40B4-BE49-F238E27FC236}">
                <a16:creationId xmlns:a16="http://schemas.microsoft.com/office/drawing/2014/main" id="{56A4CFD1-286E-D444-4E87-8E9BE0778C6B}"/>
              </a:ext>
            </a:extLst>
          </p:cNvPr>
          <p:cNvGrpSpPr/>
          <p:nvPr/>
        </p:nvGrpSpPr>
        <p:grpSpPr>
          <a:xfrm>
            <a:off x="4106779" y="-6792370"/>
            <a:ext cx="3978442" cy="742522"/>
            <a:chOff x="3413702" y="1944216"/>
            <a:chExt cx="3978442" cy="742522"/>
          </a:xfrm>
        </p:grpSpPr>
        <p:sp>
          <p:nvSpPr>
            <p:cNvPr id="21" name="Rounded Rectangle 20">
              <a:extLst>
                <a:ext uri="{FF2B5EF4-FFF2-40B4-BE49-F238E27FC236}">
                  <a16:creationId xmlns:a16="http://schemas.microsoft.com/office/drawing/2014/main" id="{71F757A7-858D-4A97-0C10-026A70024B4B}"/>
                </a:ext>
              </a:extLst>
            </p:cNvPr>
            <p:cNvSpPr/>
            <p:nvPr/>
          </p:nvSpPr>
          <p:spPr>
            <a:xfrm>
              <a:off x="3413702" y="1944216"/>
              <a:ext cx="3978442" cy="742522"/>
            </a:xfrm>
            <a:prstGeom prst="roundRect">
              <a:avLst>
                <a:gd name="adj" fmla="val 23252"/>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9">
              <a:extLst>
                <a:ext uri="{FF2B5EF4-FFF2-40B4-BE49-F238E27FC236}">
                  <a16:creationId xmlns:a16="http://schemas.microsoft.com/office/drawing/2014/main" id="{CE45B7CD-76B1-3B54-7A9A-8B5E2E386459}"/>
                </a:ext>
              </a:extLst>
            </p:cNvPr>
            <p:cNvSpPr/>
            <p:nvPr/>
          </p:nvSpPr>
          <p:spPr>
            <a:xfrm>
              <a:off x="3589879" y="2046140"/>
              <a:ext cx="538674" cy="538674"/>
            </a:xfrm>
            <a:prstGeom prst="ellipse">
              <a:avLst/>
            </a:prstGeom>
            <a:blipFill dpi="0"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TextBox 22">
              <a:extLst>
                <a:ext uri="{FF2B5EF4-FFF2-40B4-BE49-F238E27FC236}">
                  <a16:creationId xmlns:a16="http://schemas.microsoft.com/office/drawing/2014/main" id="{0C05D964-F236-8E71-C242-694FA6FB2628}"/>
                </a:ext>
              </a:extLst>
            </p:cNvPr>
            <p:cNvSpPr txBox="1"/>
            <p:nvPr/>
          </p:nvSpPr>
          <p:spPr>
            <a:xfrm>
              <a:off x="4151784" y="2047223"/>
              <a:ext cx="1944216" cy="338554"/>
            </a:xfrm>
            <a:prstGeom prst="rect">
              <a:avLst/>
            </a:prstGeom>
            <a:noFill/>
          </p:spPr>
          <p:txBody>
            <a:bodyPr wrap="square" rtlCol="0">
              <a:spAutoFit/>
            </a:bodyPr>
            <a:lstStyle/>
            <a:p>
              <a:r>
                <a:rPr lang="en-VN" sz="1600" b="1">
                  <a:solidFill>
                    <a:schemeClr val="bg1"/>
                  </a:solidFill>
                </a:rPr>
                <a:t>HỌ VÀ TÊN</a:t>
              </a:r>
            </a:p>
          </p:txBody>
        </p:sp>
        <p:sp>
          <p:nvSpPr>
            <p:cNvPr id="24" name="TextBox 23">
              <a:extLst>
                <a:ext uri="{FF2B5EF4-FFF2-40B4-BE49-F238E27FC236}">
                  <a16:creationId xmlns:a16="http://schemas.microsoft.com/office/drawing/2014/main" id="{2B853AA5-A9AA-7804-C260-30EF10C08885}"/>
                </a:ext>
              </a:extLst>
            </p:cNvPr>
            <p:cNvSpPr txBox="1"/>
            <p:nvPr/>
          </p:nvSpPr>
          <p:spPr>
            <a:xfrm>
              <a:off x="4170004" y="2324799"/>
              <a:ext cx="1944216" cy="276999"/>
            </a:xfrm>
            <a:prstGeom prst="rect">
              <a:avLst/>
            </a:prstGeom>
            <a:noFill/>
          </p:spPr>
          <p:txBody>
            <a:bodyPr wrap="square" rtlCol="0">
              <a:spAutoFit/>
            </a:bodyPr>
            <a:lstStyle/>
            <a:p>
              <a:r>
                <a:rPr lang="en-VN" sz="1200">
                  <a:solidFill>
                    <a:schemeClr val="bg1"/>
                  </a:solidFill>
                </a:rPr>
                <a:t>Chức vụ</a:t>
              </a:r>
            </a:p>
          </p:txBody>
        </p:sp>
      </p:grpSp>
      <p:grpSp>
        <p:nvGrpSpPr>
          <p:cNvPr id="26" name="Group 25">
            <a:extLst>
              <a:ext uri="{FF2B5EF4-FFF2-40B4-BE49-F238E27FC236}">
                <a16:creationId xmlns:a16="http://schemas.microsoft.com/office/drawing/2014/main" id="{CC1D9762-3D73-8DD2-D8CC-A3E201983167}"/>
              </a:ext>
            </a:extLst>
          </p:cNvPr>
          <p:cNvGrpSpPr/>
          <p:nvPr/>
        </p:nvGrpSpPr>
        <p:grpSpPr>
          <a:xfrm>
            <a:off x="4106779" y="-5054839"/>
            <a:ext cx="3978442" cy="742522"/>
            <a:chOff x="3413702" y="1944216"/>
            <a:chExt cx="3978442" cy="742522"/>
          </a:xfrm>
        </p:grpSpPr>
        <p:sp>
          <p:nvSpPr>
            <p:cNvPr id="27" name="Rounded Rectangle 26">
              <a:extLst>
                <a:ext uri="{FF2B5EF4-FFF2-40B4-BE49-F238E27FC236}">
                  <a16:creationId xmlns:a16="http://schemas.microsoft.com/office/drawing/2014/main" id="{3650FA0E-4BC5-2E77-1606-6FF6D607293F}"/>
                </a:ext>
              </a:extLst>
            </p:cNvPr>
            <p:cNvSpPr/>
            <p:nvPr/>
          </p:nvSpPr>
          <p:spPr>
            <a:xfrm>
              <a:off x="3413702" y="1944216"/>
              <a:ext cx="3978442" cy="742522"/>
            </a:xfrm>
            <a:prstGeom prst="roundRect">
              <a:avLst>
                <a:gd name="adj" fmla="val 23252"/>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 name="!!Oval 9">
              <a:extLst>
                <a:ext uri="{FF2B5EF4-FFF2-40B4-BE49-F238E27FC236}">
                  <a16:creationId xmlns:a16="http://schemas.microsoft.com/office/drawing/2014/main" id="{A0E436B1-7E27-BB85-BDDC-46A488916D8B}"/>
                </a:ext>
              </a:extLst>
            </p:cNvPr>
            <p:cNvSpPr/>
            <p:nvPr/>
          </p:nvSpPr>
          <p:spPr>
            <a:xfrm>
              <a:off x="3589879" y="2046140"/>
              <a:ext cx="538674" cy="538674"/>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TextBox 28">
              <a:extLst>
                <a:ext uri="{FF2B5EF4-FFF2-40B4-BE49-F238E27FC236}">
                  <a16:creationId xmlns:a16="http://schemas.microsoft.com/office/drawing/2014/main" id="{F5111CAA-AC18-AAE6-B0F2-2E9485AC2F7C}"/>
                </a:ext>
              </a:extLst>
            </p:cNvPr>
            <p:cNvSpPr txBox="1"/>
            <p:nvPr/>
          </p:nvSpPr>
          <p:spPr>
            <a:xfrm>
              <a:off x="4151784" y="2047223"/>
              <a:ext cx="1944216" cy="338554"/>
            </a:xfrm>
            <a:prstGeom prst="rect">
              <a:avLst/>
            </a:prstGeom>
            <a:noFill/>
          </p:spPr>
          <p:txBody>
            <a:bodyPr wrap="square" rtlCol="0">
              <a:spAutoFit/>
            </a:bodyPr>
            <a:lstStyle/>
            <a:p>
              <a:r>
                <a:rPr lang="en-VN" sz="1600" b="1">
                  <a:solidFill>
                    <a:schemeClr val="bg1"/>
                  </a:solidFill>
                </a:rPr>
                <a:t>HỌ VÀ TÊN</a:t>
              </a:r>
            </a:p>
          </p:txBody>
        </p:sp>
        <p:sp>
          <p:nvSpPr>
            <p:cNvPr id="30" name="TextBox 29">
              <a:extLst>
                <a:ext uri="{FF2B5EF4-FFF2-40B4-BE49-F238E27FC236}">
                  <a16:creationId xmlns:a16="http://schemas.microsoft.com/office/drawing/2014/main" id="{45B8B568-E59C-B3DE-75F7-9F3A2B4C4B66}"/>
                </a:ext>
              </a:extLst>
            </p:cNvPr>
            <p:cNvSpPr txBox="1"/>
            <p:nvPr/>
          </p:nvSpPr>
          <p:spPr>
            <a:xfrm>
              <a:off x="4170004" y="2324799"/>
              <a:ext cx="1944216" cy="276999"/>
            </a:xfrm>
            <a:prstGeom prst="rect">
              <a:avLst/>
            </a:prstGeom>
            <a:noFill/>
          </p:spPr>
          <p:txBody>
            <a:bodyPr wrap="square" rtlCol="0">
              <a:spAutoFit/>
            </a:bodyPr>
            <a:lstStyle/>
            <a:p>
              <a:r>
                <a:rPr lang="en-VN" sz="1200">
                  <a:solidFill>
                    <a:schemeClr val="bg1"/>
                  </a:solidFill>
                </a:rPr>
                <a:t>Chức vụ</a:t>
              </a:r>
            </a:p>
          </p:txBody>
        </p:sp>
      </p:grpSp>
      <p:grpSp>
        <p:nvGrpSpPr>
          <p:cNvPr id="31" name="Group 30">
            <a:extLst>
              <a:ext uri="{FF2B5EF4-FFF2-40B4-BE49-F238E27FC236}">
                <a16:creationId xmlns:a16="http://schemas.microsoft.com/office/drawing/2014/main" id="{778299F9-3ECE-9412-2D9D-DF1CFE2EF5F1}"/>
              </a:ext>
            </a:extLst>
          </p:cNvPr>
          <p:cNvGrpSpPr/>
          <p:nvPr/>
        </p:nvGrpSpPr>
        <p:grpSpPr>
          <a:xfrm>
            <a:off x="4106779" y="-3528839"/>
            <a:ext cx="3978442" cy="742522"/>
            <a:chOff x="3413702" y="1944216"/>
            <a:chExt cx="3978442" cy="742522"/>
          </a:xfrm>
        </p:grpSpPr>
        <p:sp>
          <p:nvSpPr>
            <p:cNvPr id="32" name="Rounded Rectangle 31">
              <a:extLst>
                <a:ext uri="{FF2B5EF4-FFF2-40B4-BE49-F238E27FC236}">
                  <a16:creationId xmlns:a16="http://schemas.microsoft.com/office/drawing/2014/main" id="{66AE4BA9-0A33-3443-A958-44C02243E954}"/>
                </a:ext>
              </a:extLst>
            </p:cNvPr>
            <p:cNvSpPr/>
            <p:nvPr/>
          </p:nvSpPr>
          <p:spPr>
            <a:xfrm>
              <a:off x="3413702" y="1944216"/>
              <a:ext cx="3978442" cy="742522"/>
            </a:xfrm>
            <a:prstGeom prst="roundRect">
              <a:avLst>
                <a:gd name="adj" fmla="val 23252"/>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3" name="!!Oval 9">
              <a:extLst>
                <a:ext uri="{FF2B5EF4-FFF2-40B4-BE49-F238E27FC236}">
                  <a16:creationId xmlns:a16="http://schemas.microsoft.com/office/drawing/2014/main" id="{8C4202C2-FF52-CC34-F84C-3B5D9D0CA7B3}"/>
                </a:ext>
              </a:extLst>
            </p:cNvPr>
            <p:cNvSpPr/>
            <p:nvPr/>
          </p:nvSpPr>
          <p:spPr>
            <a:xfrm>
              <a:off x="3589879" y="2046140"/>
              <a:ext cx="538674" cy="538674"/>
            </a:xfrm>
            <a:prstGeom prst="ellipse">
              <a:avLst/>
            </a:prstGeom>
            <a:blipFill dpi="0"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4" name="TextBox 33">
              <a:extLst>
                <a:ext uri="{FF2B5EF4-FFF2-40B4-BE49-F238E27FC236}">
                  <a16:creationId xmlns:a16="http://schemas.microsoft.com/office/drawing/2014/main" id="{EFD3C2C8-851D-090A-F5CB-10A201A7F6CA}"/>
                </a:ext>
              </a:extLst>
            </p:cNvPr>
            <p:cNvSpPr txBox="1"/>
            <p:nvPr/>
          </p:nvSpPr>
          <p:spPr>
            <a:xfrm>
              <a:off x="4151784" y="2047223"/>
              <a:ext cx="1944216" cy="338554"/>
            </a:xfrm>
            <a:prstGeom prst="rect">
              <a:avLst/>
            </a:prstGeom>
            <a:noFill/>
          </p:spPr>
          <p:txBody>
            <a:bodyPr wrap="square" rtlCol="0">
              <a:spAutoFit/>
            </a:bodyPr>
            <a:lstStyle/>
            <a:p>
              <a:r>
                <a:rPr lang="en-VN" sz="1600" b="1">
                  <a:solidFill>
                    <a:schemeClr val="bg1"/>
                  </a:solidFill>
                </a:rPr>
                <a:t>HỌ VÀ TÊN</a:t>
              </a:r>
            </a:p>
          </p:txBody>
        </p:sp>
        <p:sp>
          <p:nvSpPr>
            <p:cNvPr id="35" name="TextBox 34">
              <a:extLst>
                <a:ext uri="{FF2B5EF4-FFF2-40B4-BE49-F238E27FC236}">
                  <a16:creationId xmlns:a16="http://schemas.microsoft.com/office/drawing/2014/main" id="{A97DF4D1-425F-9C1B-D8D7-2C9712747294}"/>
                </a:ext>
              </a:extLst>
            </p:cNvPr>
            <p:cNvSpPr txBox="1"/>
            <p:nvPr/>
          </p:nvSpPr>
          <p:spPr>
            <a:xfrm>
              <a:off x="4170004" y="2324799"/>
              <a:ext cx="1944216" cy="276999"/>
            </a:xfrm>
            <a:prstGeom prst="rect">
              <a:avLst/>
            </a:prstGeom>
            <a:noFill/>
          </p:spPr>
          <p:txBody>
            <a:bodyPr wrap="square" rtlCol="0">
              <a:spAutoFit/>
            </a:bodyPr>
            <a:lstStyle/>
            <a:p>
              <a:r>
                <a:rPr lang="en-VN" sz="1200">
                  <a:solidFill>
                    <a:schemeClr val="bg1"/>
                  </a:solidFill>
                </a:rPr>
                <a:t>Chức vụ</a:t>
              </a:r>
            </a:p>
          </p:txBody>
        </p:sp>
      </p:grpSp>
      <p:sp>
        <p:nvSpPr>
          <p:cNvPr id="4" name="!!Rounded Rectangle 5">
            <a:extLst>
              <a:ext uri="{FF2B5EF4-FFF2-40B4-BE49-F238E27FC236}">
                <a16:creationId xmlns:a16="http://schemas.microsoft.com/office/drawing/2014/main" id="{E07CFF8D-545F-65D5-D56E-6EF9B08001B4}"/>
              </a:ext>
            </a:extLst>
          </p:cNvPr>
          <p:cNvSpPr/>
          <p:nvPr/>
        </p:nvSpPr>
        <p:spPr>
          <a:xfrm>
            <a:off x="4727848" y="107799"/>
            <a:ext cx="275430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6"/>
          <a:srcRect t="41224" b="21799"/>
          <a:stretch/>
        </p:blipFill>
        <p:spPr>
          <a:xfrm>
            <a:off x="-17985" y="2349054"/>
            <a:ext cx="12264412" cy="4534872"/>
          </a:xfrm>
          <a:prstGeom prst="rect">
            <a:avLst/>
          </a:prstGeom>
        </p:spPr>
      </p:pic>
      <p:grpSp>
        <p:nvGrpSpPr>
          <p:cNvPr id="78" name="Group 77">
            <a:extLst>
              <a:ext uri="{FF2B5EF4-FFF2-40B4-BE49-F238E27FC236}">
                <a16:creationId xmlns:a16="http://schemas.microsoft.com/office/drawing/2014/main" id="{2C83ECB1-AE72-5DE1-ACCF-5BAEF553DB47}"/>
              </a:ext>
            </a:extLst>
          </p:cNvPr>
          <p:cNvGrpSpPr/>
          <p:nvPr/>
        </p:nvGrpSpPr>
        <p:grpSpPr>
          <a:xfrm>
            <a:off x="-5015095" y="2317135"/>
            <a:ext cx="3609757" cy="2863791"/>
            <a:chOff x="709080" y="1680096"/>
            <a:chExt cx="2655175" cy="2106476"/>
          </a:xfrm>
        </p:grpSpPr>
        <p:grpSp>
          <p:nvGrpSpPr>
            <p:cNvPr id="79" name="Group 78">
              <a:extLst>
                <a:ext uri="{FF2B5EF4-FFF2-40B4-BE49-F238E27FC236}">
                  <a16:creationId xmlns:a16="http://schemas.microsoft.com/office/drawing/2014/main" id="{9B39EFC9-21C8-6D35-5BC3-A2AAEC0EAA46}"/>
                </a:ext>
              </a:extLst>
            </p:cNvPr>
            <p:cNvGrpSpPr/>
            <p:nvPr/>
          </p:nvGrpSpPr>
          <p:grpSpPr>
            <a:xfrm>
              <a:off x="983432" y="1680096"/>
              <a:ext cx="2106476" cy="2106476"/>
              <a:chOff x="1381638" y="2238373"/>
              <a:chExt cx="2844800" cy="2844800"/>
            </a:xfrm>
          </p:grpSpPr>
          <p:sp>
            <p:nvSpPr>
              <p:cNvPr id="82" name="Oval 81">
                <a:extLst>
                  <a:ext uri="{FF2B5EF4-FFF2-40B4-BE49-F238E27FC236}">
                    <a16:creationId xmlns:a16="http://schemas.microsoft.com/office/drawing/2014/main" id="{D592DDD1-9EBB-875C-5C9F-14FEE90C423D}"/>
                  </a:ext>
                </a:extLst>
              </p:cNvPr>
              <p:cNvSpPr/>
              <p:nvPr/>
            </p:nvSpPr>
            <p:spPr>
              <a:xfrm>
                <a:off x="1381638" y="2238373"/>
                <a:ext cx="2844800" cy="2844800"/>
              </a:xfrm>
              <a:prstGeom prst="ellipse">
                <a:avLst/>
              </a:prstGeom>
              <a:solidFill>
                <a:schemeClr val="bg1"/>
              </a:solidFill>
              <a:ln>
                <a:noFill/>
              </a:ln>
              <a:effectLst>
                <a:outerShdw blurRad="889000" dist="698500" dir="2700000" sx="88000" sy="88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c 82">
                <a:extLst>
                  <a:ext uri="{FF2B5EF4-FFF2-40B4-BE49-F238E27FC236}">
                    <a16:creationId xmlns:a16="http://schemas.microsoft.com/office/drawing/2014/main" id="{B21A3E72-B063-1FC2-4804-938ED3BAF498}"/>
                  </a:ext>
                </a:extLst>
              </p:cNvPr>
              <p:cNvSpPr/>
              <p:nvPr/>
            </p:nvSpPr>
            <p:spPr>
              <a:xfrm>
                <a:off x="1444676" y="2301411"/>
                <a:ext cx="2718724" cy="2718724"/>
              </a:xfrm>
              <a:prstGeom prst="arc">
                <a:avLst>
                  <a:gd name="adj1" fmla="val 14337134"/>
                  <a:gd name="adj2" fmla="val 18044906"/>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0" name="Rounded Rectangle 41">
              <a:extLst>
                <a:ext uri="{FF2B5EF4-FFF2-40B4-BE49-F238E27FC236}">
                  <a16:creationId xmlns:a16="http://schemas.microsoft.com/office/drawing/2014/main" id="{1EE9D500-6EB0-E847-B3B8-5F5BCA20189D}"/>
                </a:ext>
              </a:extLst>
            </p:cNvPr>
            <p:cNvSpPr/>
            <p:nvPr/>
          </p:nvSpPr>
          <p:spPr>
            <a:xfrm>
              <a:off x="1676629" y="2122482"/>
              <a:ext cx="720080" cy="68261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1" name="TextBox 80">
              <a:extLst>
                <a:ext uri="{FF2B5EF4-FFF2-40B4-BE49-F238E27FC236}">
                  <a16:creationId xmlns:a16="http://schemas.microsoft.com/office/drawing/2014/main" id="{030BE1FF-0E1C-3528-64AB-09B5F9E85042}"/>
                </a:ext>
              </a:extLst>
            </p:cNvPr>
            <p:cNvSpPr txBox="1"/>
            <p:nvPr/>
          </p:nvSpPr>
          <p:spPr>
            <a:xfrm>
              <a:off x="709080" y="2961160"/>
              <a:ext cx="2655175" cy="338554"/>
            </a:xfrm>
            <a:prstGeom prst="rect">
              <a:avLst/>
            </a:prstGeom>
            <a:noFill/>
          </p:spPr>
          <p:txBody>
            <a:bodyPr wrap="square" rtlCol="0">
              <a:spAutoFit/>
            </a:bodyPr>
            <a:lstStyle/>
            <a:p>
              <a:pPr algn="ctr"/>
              <a:r>
                <a:rPr lang="en-US" sz="2400">
                  <a:latin typeface="Bree Serif" panose="02000503040000020004" pitchFamily="2" charset="77"/>
                </a:rPr>
                <a:t>ARRAYLIST</a:t>
              </a:r>
            </a:p>
          </p:txBody>
        </p:sp>
      </p:grpSp>
      <p:grpSp>
        <p:nvGrpSpPr>
          <p:cNvPr id="84" name="Group 83">
            <a:extLst>
              <a:ext uri="{FF2B5EF4-FFF2-40B4-BE49-F238E27FC236}">
                <a16:creationId xmlns:a16="http://schemas.microsoft.com/office/drawing/2014/main" id="{F5668D12-AC0D-E620-F803-2FAB01360E45}"/>
              </a:ext>
            </a:extLst>
          </p:cNvPr>
          <p:cNvGrpSpPr/>
          <p:nvPr/>
        </p:nvGrpSpPr>
        <p:grpSpPr>
          <a:xfrm>
            <a:off x="15097000" y="2317135"/>
            <a:ext cx="3609757" cy="2863791"/>
            <a:chOff x="732124" y="1680096"/>
            <a:chExt cx="2655175" cy="2106476"/>
          </a:xfrm>
        </p:grpSpPr>
        <p:grpSp>
          <p:nvGrpSpPr>
            <p:cNvPr id="85" name="Group 84">
              <a:extLst>
                <a:ext uri="{FF2B5EF4-FFF2-40B4-BE49-F238E27FC236}">
                  <a16:creationId xmlns:a16="http://schemas.microsoft.com/office/drawing/2014/main" id="{11D41E97-ADD2-68A0-258B-089D66AAED7E}"/>
                </a:ext>
              </a:extLst>
            </p:cNvPr>
            <p:cNvGrpSpPr/>
            <p:nvPr/>
          </p:nvGrpSpPr>
          <p:grpSpPr>
            <a:xfrm>
              <a:off x="983432" y="1680096"/>
              <a:ext cx="2106476" cy="2106476"/>
              <a:chOff x="1381638" y="2238373"/>
              <a:chExt cx="2844800" cy="2844800"/>
            </a:xfrm>
          </p:grpSpPr>
          <p:sp>
            <p:nvSpPr>
              <p:cNvPr id="88" name="Oval 87">
                <a:extLst>
                  <a:ext uri="{FF2B5EF4-FFF2-40B4-BE49-F238E27FC236}">
                    <a16:creationId xmlns:a16="http://schemas.microsoft.com/office/drawing/2014/main" id="{2395E40E-C0F1-5E77-3B2A-6CEB4561B0B9}"/>
                  </a:ext>
                </a:extLst>
              </p:cNvPr>
              <p:cNvSpPr/>
              <p:nvPr/>
            </p:nvSpPr>
            <p:spPr>
              <a:xfrm>
                <a:off x="1381638" y="2238373"/>
                <a:ext cx="2844800" cy="2844800"/>
              </a:xfrm>
              <a:prstGeom prst="ellipse">
                <a:avLst/>
              </a:prstGeom>
              <a:solidFill>
                <a:schemeClr val="bg1"/>
              </a:solidFill>
              <a:ln>
                <a:noFill/>
              </a:ln>
              <a:effectLst>
                <a:outerShdw blurRad="889000" dist="698500" dir="2700000" sx="88000" sy="88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id="{5DA05E56-D428-855B-A777-5B121E311FB7}"/>
                  </a:ext>
                </a:extLst>
              </p:cNvPr>
              <p:cNvSpPr/>
              <p:nvPr/>
            </p:nvSpPr>
            <p:spPr>
              <a:xfrm>
                <a:off x="1444676" y="2301411"/>
                <a:ext cx="2718724" cy="2718724"/>
              </a:xfrm>
              <a:prstGeom prst="arc">
                <a:avLst>
                  <a:gd name="adj1" fmla="val 14337134"/>
                  <a:gd name="adj2" fmla="val 18044906"/>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6" name="Rounded Rectangle 46">
              <a:extLst>
                <a:ext uri="{FF2B5EF4-FFF2-40B4-BE49-F238E27FC236}">
                  <a16:creationId xmlns:a16="http://schemas.microsoft.com/office/drawing/2014/main" id="{777CF134-570B-FC4A-73E4-E366EE3357FA}"/>
                </a:ext>
              </a:extLst>
            </p:cNvPr>
            <p:cNvSpPr/>
            <p:nvPr/>
          </p:nvSpPr>
          <p:spPr>
            <a:xfrm>
              <a:off x="1676629" y="2122482"/>
              <a:ext cx="720080" cy="68261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7" name="TextBox 86">
              <a:extLst>
                <a:ext uri="{FF2B5EF4-FFF2-40B4-BE49-F238E27FC236}">
                  <a16:creationId xmlns:a16="http://schemas.microsoft.com/office/drawing/2014/main" id="{450104B5-D212-1C31-60C9-312DFA14F423}"/>
                </a:ext>
              </a:extLst>
            </p:cNvPr>
            <p:cNvSpPr txBox="1"/>
            <p:nvPr/>
          </p:nvSpPr>
          <p:spPr>
            <a:xfrm>
              <a:off x="732124" y="3007022"/>
              <a:ext cx="2655175" cy="338554"/>
            </a:xfrm>
            <a:prstGeom prst="rect">
              <a:avLst/>
            </a:prstGeom>
            <a:noFill/>
          </p:spPr>
          <p:txBody>
            <a:bodyPr wrap="square" rtlCol="0">
              <a:spAutoFit/>
            </a:bodyPr>
            <a:lstStyle/>
            <a:p>
              <a:pPr algn="ctr"/>
              <a:r>
                <a:rPr lang="en-US" sz="2400">
                  <a:latin typeface="Bree Serif" panose="02000503040000020004" pitchFamily="2" charset="77"/>
                </a:rPr>
                <a:t>LINKEDLIST</a:t>
              </a:r>
            </a:p>
          </p:txBody>
        </p:sp>
      </p:grpSp>
      <p:sp>
        <p:nvSpPr>
          <p:cNvPr id="90" name="!!TextBox 4">
            <a:extLst>
              <a:ext uri="{FF2B5EF4-FFF2-40B4-BE49-F238E27FC236}">
                <a16:creationId xmlns:a16="http://schemas.microsoft.com/office/drawing/2014/main" id="{369601DC-6F40-1F6A-C749-5C01812D6CAF}"/>
              </a:ext>
            </a:extLst>
          </p:cNvPr>
          <p:cNvSpPr txBox="1"/>
          <p:nvPr/>
        </p:nvSpPr>
        <p:spPr>
          <a:xfrm>
            <a:off x="888753" y="2753296"/>
            <a:ext cx="10414491" cy="1200329"/>
          </a:xfrm>
          <a:prstGeom prst="rect">
            <a:avLst/>
          </a:prstGeom>
          <a:noFill/>
        </p:spPr>
        <p:txBody>
          <a:bodyPr wrap="square">
            <a:spAutoFit/>
          </a:bodyPr>
          <a:lstStyle/>
          <a:p>
            <a:pPr algn="ctr"/>
            <a:r>
              <a:rPr lang="en-US" sz="7200">
                <a:solidFill>
                  <a:schemeClr val="bg1"/>
                </a:solidFill>
                <a:latin typeface="Bree Serif" panose="02000503040000020004" pitchFamily="2" charset="77"/>
              </a:rPr>
              <a:t>A. ARRAYLIST</a:t>
            </a:r>
            <a:endParaRPr lang="en-VN" sz="7200">
              <a:solidFill>
                <a:schemeClr val="bg1"/>
              </a:solidFill>
              <a:latin typeface="Bree Serif" panose="02000503040000020004" pitchFamily="2" charset="77"/>
            </a:endParaRPr>
          </a:p>
        </p:txBody>
      </p:sp>
      <p:sp>
        <p:nvSpPr>
          <p:cNvPr id="91" name="Rounded Rectangle 8">
            <a:extLst>
              <a:ext uri="{FF2B5EF4-FFF2-40B4-BE49-F238E27FC236}">
                <a16:creationId xmlns:a16="http://schemas.microsoft.com/office/drawing/2014/main" id="{BA7FE673-CEE7-4D53-75B7-1CEC93E7FBE3}"/>
              </a:ext>
            </a:extLst>
          </p:cNvPr>
          <p:cNvSpPr/>
          <p:nvPr/>
        </p:nvSpPr>
        <p:spPr>
          <a:xfrm>
            <a:off x="4407367" y="8613576"/>
            <a:ext cx="7387144" cy="3545299"/>
          </a:xfrm>
          <a:prstGeom prst="roundRect">
            <a:avLst/>
          </a:prstGeom>
          <a:solidFill>
            <a:schemeClr val="bg1">
              <a:alpha val="380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1400">
              <a:solidFill>
                <a:schemeClr val="bg1"/>
              </a:solidFill>
              <a:latin typeface="Bree Serif" panose="02000503040000020004" pitchFamily="2" charset="77"/>
            </a:endParaRPr>
          </a:p>
        </p:txBody>
      </p:sp>
      <p:sp>
        <p:nvSpPr>
          <p:cNvPr id="92" name="!!TextBox 4">
            <a:extLst>
              <a:ext uri="{FF2B5EF4-FFF2-40B4-BE49-F238E27FC236}">
                <a16:creationId xmlns:a16="http://schemas.microsoft.com/office/drawing/2014/main" id="{CA138950-BDA9-DE41-08D3-7D18B9CB0723}"/>
              </a:ext>
            </a:extLst>
          </p:cNvPr>
          <p:cNvSpPr txBox="1"/>
          <p:nvPr/>
        </p:nvSpPr>
        <p:spPr>
          <a:xfrm>
            <a:off x="4664974" y="9130038"/>
            <a:ext cx="6988976" cy="2308324"/>
          </a:xfrm>
          <a:prstGeom prst="rect">
            <a:avLst/>
          </a:prstGeom>
          <a:noFill/>
        </p:spPr>
        <p:txBody>
          <a:bodyPr wrap="square">
            <a:spAutoFit/>
          </a:bodyPr>
          <a:lstStyle/>
          <a:p>
            <a:r>
              <a:rPr lang="vi-VN" sz="1600">
                <a:solidFill>
                  <a:schemeClr val="bg1"/>
                </a:solidFill>
                <a:latin typeface="Bree Serif" panose="02000503040000020004" pitchFamily="2" charset="77"/>
              </a:rPr>
              <a:t>ArrayList giống như một mảng có thể thay đổi kích thước.</a:t>
            </a:r>
            <a:endParaRPr lang="en-US" sz="1600">
              <a:solidFill>
                <a:schemeClr val="bg1"/>
              </a:solidFill>
              <a:latin typeface="Bree Serif" panose="02000503040000020004" pitchFamily="2" charset="77"/>
            </a:endParaRPr>
          </a:p>
          <a:p>
            <a:endParaRPr lang="en-US" sz="1600">
              <a:solidFill>
                <a:schemeClr val="bg1"/>
              </a:solidFill>
              <a:latin typeface="Bree Serif" panose="02000503040000020004" pitchFamily="2" charset="77"/>
            </a:endParaRPr>
          </a:p>
          <a:p>
            <a:r>
              <a:rPr lang="vi-VN" sz="1600">
                <a:solidFill>
                  <a:schemeClr val="bg1"/>
                </a:solidFill>
                <a:latin typeface="Bree Serif" panose="02000503040000020004" pitchFamily="2" charset="77"/>
              </a:rPr>
              <a:t>Nó là một phần của gói java.util và triển khai giao diện List.</a:t>
            </a:r>
            <a:endParaRPr lang="en-US" sz="1600">
              <a:solidFill>
                <a:schemeClr val="bg1"/>
              </a:solidFill>
              <a:latin typeface="Bree Serif" panose="02000503040000020004" pitchFamily="2" charset="77"/>
            </a:endParaRPr>
          </a:p>
          <a:p>
            <a:endParaRPr lang="en-US" sz="1600">
              <a:solidFill>
                <a:schemeClr val="bg1"/>
              </a:solidFill>
              <a:latin typeface="Bree Serif" panose="02000503040000020004" pitchFamily="2" charset="77"/>
            </a:endParaRPr>
          </a:p>
          <a:p>
            <a:r>
              <a:rPr lang="vi-VN" sz="1600">
                <a:solidFill>
                  <a:schemeClr val="bg1"/>
                </a:solidFill>
                <a:latin typeface="Bree Serif" panose="02000503040000020004" pitchFamily="2" charset="77"/>
              </a:rPr>
              <a:t>Sự khác biệt giữa một mảng tích hợp sẵn và một ArrayList trong Java là kích thước của một mảng không thể thay đổi. </a:t>
            </a:r>
            <a:endParaRPr lang="en-US" sz="1600">
              <a:solidFill>
                <a:schemeClr val="bg1"/>
              </a:solidFill>
              <a:latin typeface="Bree Serif" panose="02000503040000020004" pitchFamily="2" charset="77"/>
            </a:endParaRPr>
          </a:p>
          <a:p>
            <a:endParaRPr lang="en-US" sz="1600">
              <a:solidFill>
                <a:schemeClr val="bg1"/>
              </a:solidFill>
              <a:latin typeface="Bree Serif" panose="02000503040000020004" pitchFamily="2" charset="77"/>
            </a:endParaRPr>
          </a:p>
          <a:p>
            <a:r>
              <a:rPr lang="vi-VN" sz="1600">
                <a:solidFill>
                  <a:schemeClr val="bg1"/>
                </a:solidFill>
                <a:latin typeface="Bree Serif" panose="02000503040000020004" pitchFamily="2" charset="77"/>
              </a:rPr>
              <a:t>Trong khi đó, các phần tử có thể được thêm vào và xóa khỏi ArrayList bất cứ khi nào bạn muốn.</a:t>
            </a:r>
            <a:endParaRPr lang="en-VN" sz="1600">
              <a:solidFill>
                <a:schemeClr val="bg1"/>
              </a:solidFill>
              <a:latin typeface="Bree Serif" panose="02000503040000020004" pitchFamily="2" charset="77"/>
            </a:endParaRPr>
          </a:p>
        </p:txBody>
      </p:sp>
    </p:spTree>
    <p:extLst>
      <p:ext uri="{BB962C8B-B14F-4D97-AF65-F5344CB8AC3E}">
        <p14:creationId xmlns:p14="http://schemas.microsoft.com/office/powerpoint/2010/main" val="2443370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40739" b="20437"/>
          <a:stretch/>
        </p:blipFill>
        <p:spPr>
          <a:xfrm>
            <a:off x="0" y="4503203"/>
            <a:ext cx="12264412" cy="4761445"/>
          </a:xfrm>
          <a:prstGeom prst="rect">
            <a:avLst/>
          </a:prstGeom>
        </p:spPr>
      </p:pic>
      <p:sp>
        <p:nvSpPr>
          <p:cNvPr id="3" name="!!Rectangle 2">
            <a:extLst>
              <a:ext uri="{FF2B5EF4-FFF2-40B4-BE49-F238E27FC236}">
                <a16:creationId xmlns:a16="http://schemas.microsoft.com/office/drawing/2014/main" id="{4295B201-379F-E574-7A93-495280A21B89}"/>
              </a:ext>
            </a:extLst>
          </p:cNvPr>
          <p:cNvSpPr/>
          <p:nvPr/>
        </p:nvSpPr>
        <p:spPr>
          <a:xfrm>
            <a:off x="-17985" y="3958982"/>
            <a:ext cx="12264412" cy="2924944"/>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1658F4B8-10FB-E44D-9591-7F62655BE8D2}"/>
              </a:ext>
            </a:extLst>
          </p:cNvPr>
          <p:cNvSpPr/>
          <p:nvPr/>
        </p:nvSpPr>
        <p:spPr>
          <a:xfrm>
            <a:off x="4541504" y="2115948"/>
            <a:ext cx="7387144" cy="3545299"/>
          </a:xfrm>
          <a:prstGeom prst="roundRect">
            <a:avLst/>
          </a:prstGeom>
          <a:solidFill>
            <a:schemeClr val="bg1">
              <a:alpha val="380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1400">
              <a:solidFill>
                <a:schemeClr val="bg1"/>
              </a:solidFill>
              <a:latin typeface="Bree Serif" panose="02000503040000020004" pitchFamily="2" charset="77"/>
            </a:endParaRPr>
          </a:p>
        </p:txBody>
      </p:sp>
      <p:sp>
        <p:nvSpPr>
          <p:cNvPr id="4" name="!!Rounded Rectangle 5">
            <a:extLst>
              <a:ext uri="{FF2B5EF4-FFF2-40B4-BE49-F238E27FC236}">
                <a16:creationId xmlns:a16="http://schemas.microsoft.com/office/drawing/2014/main" id="{E07CFF8D-545F-65D5-D56E-6EF9B08001B4}"/>
              </a:ext>
            </a:extLst>
          </p:cNvPr>
          <p:cNvSpPr/>
          <p:nvPr/>
        </p:nvSpPr>
        <p:spPr>
          <a:xfrm>
            <a:off x="4853862" y="107799"/>
            <a:ext cx="248427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TextBox 39">
            <a:extLst>
              <a:ext uri="{FF2B5EF4-FFF2-40B4-BE49-F238E27FC236}">
                <a16:creationId xmlns:a16="http://schemas.microsoft.com/office/drawing/2014/main" id="{3DA79A19-1D6E-EB77-BEF2-302A9564380F}"/>
              </a:ext>
            </a:extLst>
          </p:cNvPr>
          <p:cNvSpPr txBox="1"/>
          <p:nvPr/>
        </p:nvSpPr>
        <p:spPr>
          <a:xfrm>
            <a:off x="2603612" y="1697681"/>
            <a:ext cx="6984776" cy="276999"/>
          </a:xfrm>
          <a:prstGeom prst="rect">
            <a:avLst/>
          </a:prstGeom>
          <a:noFill/>
        </p:spPr>
        <p:txBody>
          <a:bodyPr wrap="square" rtlCol="0">
            <a:spAutoFit/>
          </a:bodyPr>
          <a:lstStyle/>
          <a:p>
            <a:pPr algn="ctr"/>
            <a:r>
              <a:rPr lang="en-VN" sz="1200">
                <a:solidFill>
                  <a:schemeClr val="bg1"/>
                </a:solidFill>
                <a:latin typeface="Bree Serif" panose="02000503040000020004" pitchFamily="2" charset="77"/>
              </a:rPr>
              <a:t>Phân tích </a:t>
            </a:r>
            <a:r>
              <a:rPr lang="en-US" sz="1200">
                <a:solidFill>
                  <a:schemeClr val="bg1"/>
                </a:solidFill>
                <a:latin typeface="Bree Serif" panose="02000503040000020004" pitchFamily="2" charset="77"/>
              </a:rPr>
              <a:t>Arraylist &amp; Linkedlist</a:t>
            </a:r>
            <a:endParaRPr lang="en-VN" sz="1200">
              <a:solidFill>
                <a:schemeClr val="bg1"/>
              </a:solidFill>
              <a:latin typeface="Bree Serif" panose="02000503040000020004" pitchFamily="2" charset="77"/>
            </a:endParaRPr>
          </a:p>
        </p:txBody>
      </p:sp>
      <p:sp>
        <p:nvSpPr>
          <p:cNvPr id="41" name="TextBox 40">
            <a:extLst>
              <a:ext uri="{FF2B5EF4-FFF2-40B4-BE49-F238E27FC236}">
                <a16:creationId xmlns:a16="http://schemas.microsoft.com/office/drawing/2014/main" id="{152E148D-433A-53F0-DBCE-B1C70E6AAEEF}"/>
              </a:ext>
            </a:extLst>
          </p:cNvPr>
          <p:cNvSpPr txBox="1"/>
          <p:nvPr/>
        </p:nvSpPr>
        <p:spPr>
          <a:xfrm>
            <a:off x="2603612" y="802103"/>
            <a:ext cx="6984776" cy="830997"/>
          </a:xfrm>
          <a:prstGeom prst="rect">
            <a:avLst/>
          </a:prstGeom>
          <a:noFill/>
        </p:spPr>
        <p:txBody>
          <a:bodyPr wrap="square" rtlCol="0">
            <a:spAutoFit/>
          </a:bodyPr>
          <a:lstStyle/>
          <a:p>
            <a:pPr algn="ctr"/>
            <a:r>
              <a:rPr lang="en-US" sz="4800">
                <a:solidFill>
                  <a:schemeClr val="bg1"/>
                </a:solidFill>
                <a:latin typeface="Cobe-HeavyItalic" panose="020B0003040102080103" pitchFamily="34" charset="77"/>
              </a:rPr>
              <a:t>JAVA DATA STRUCTURE</a:t>
            </a:r>
            <a:endParaRPr lang="en-VN" sz="4800">
              <a:solidFill>
                <a:schemeClr val="bg1"/>
              </a:solidFill>
              <a:latin typeface="Cobe-HeavyItalic" panose="020B0003040102080103" pitchFamily="34" charset="77"/>
            </a:endParaRPr>
          </a:p>
        </p:txBody>
      </p:sp>
      <p:sp>
        <p:nvSpPr>
          <p:cNvPr id="65" name="!!TextBox 4">
            <a:extLst>
              <a:ext uri="{FF2B5EF4-FFF2-40B4-BE49-F238E27FC236}">
                <a16:creationId xmlns:a16="http://schemas.microsoft.com/office/drawing/2014/main" id="{BDCAE124-80C8-35BF-2439-C515412D09E9}"/>
              </a:ext>
            </a:extLst>
          </p:cNvPr>
          <p:cNvSpPr txBox="1"/>
          <p:nvPr/>
        </p:nvSpPr>
        <p:spPr>
          <a:xfrm>
            <a:off x="4785210" y="2560481"/>
            <a:ext cx="6988976" cy="2862322"/>
          </a:xfrm>
          <a:prstGeom prst="rect">
            <a:avLst/>
          </a:prstGeom>
          <a:noFill/>
        </p:spPr>
        <p:txBody>
          <a:bodyPr wrap="square">
            <a:spAutoFit/>
          </a:bodyPr>
          <a:lstStyle/>
          <a:p>
            <a:r>
              <a:rPr lang="en-US" sz="2000">
                <a:solidFill>
                  <a:schemeClr val="bg1"/>
                </a:solidFill>
                <a:latin typeface="Bree Serif" panose="02000503040000020004" pitchFamily="2" charset="77"/>
              </a:rPr>
              <a:t>A. ARRAYLIST</a:t>
            </a:r>
          </a:p>
          <a:p>
            <a:endParaRPr lang="en-US" sz="1600">
              <a:solidFill>
                <a:schemeClr val="bg1"/>
              </a:solidFill>
              <a:latin typeface="Bree Serif" panose="02000503040000020004" pitchFamily="2" charset="77"/>
            </a:endParaRPr>
          </a:p>
          <a:p>
            <a:r>
              <a:rPr lang="vi-VN" sz="1600" b="1">
                <a:latin typeface="Bree Serif" panose="02000503040000020004" pitchFamily="2" charset="77"/>
              </a:rPr>
              <a:t>ArrayList</a:t>
            </a:r>
            <a:r>
              <a:rPr lang="vi-VN" sz="1600">
                <a:solidFill>
                  <a:schemeClr val="bg1"/>
                </a:solidFill>
                <a:latin typeface="Bree Serif" panose="02000503040000020004" pitchFamily="2" charset="77"/>
              </a:rPr>
              <a:t> giống như một mảng có thể thay đổi kích thước.</a:t>
            </a:r>
            <a:endParaRPr lang="en-US" sz="1600">
              <a:solidFill>
                <a:schemeClr val="bg1"/>
              </a:solidFill>
              <a:latin typeface="Bree Serif" panose="02000503040000020004" pitchFamily="2" charset="77"/>
            </a:endParaRPr>
          </a:p>
          <a:p>
            <a:endParaRPr lang="en-US" sz="1600">
              <a:solidFill>
                <a:schemeClr val="bg1"/>
              </a:solidFill>
              <a:latin typeface="Bree Serif" panose="02000503040000020004" pitchFamily="2" charset="77"/>
            </a:endParaRPr>
          </a:p>
          <a:p>
            <a:r>
              <a:rPr lang="vi-VN" sz="1600">
                <a:solidFill>
                  <a:schemeClr val="bg1"/>
                </a:solidFill>
                <a:latin typeface="Bree Serif" panose="02000503040000020004" pitchFamily="2" charset="77"/>
              </a:rPr>
              <a:t>Nó là một phần của gói </a:t>
            </a:r>
            <a:r>
              <a:rPr lang="vi-VN" sz="1600" b="1">
                <a:latin typeface="Bree Serif" panose="02000503040000020004" pitchFamily="2" charset="77"/>
              </a:rPr>
              <a:t>java.util </a:t>
            </a:r>
            <a:r>
              <a:rPr lang="vi-VN" sz="1600">
                <a:solidFill>
                  <a:schemeClr val="bg1"/>
                </a:solidFill>
                <a:latin typeface="Bree Serif" panose="02000503040000020004" pitchFamily="2" charset="77"/>
              </a:rPr>
              <a:t>và triển khai giao diện </a:t>
            </a:r>
            <a:r>
              <a:rPr lang="vi-VN" sz="1600" b="1">
                <a:latin typeface="Bree Serif" panose="02000503040000020004" pitchFamily="2" charset="77"/>
              </a:rPr>
              <a:t>List</a:t>
            </a:r>
            <a:r>
              <a:rPr lang="vi-VN" sz="1600">
                <a:solidFill>
                  <a:schemeClr val="bg1"/>
                </a:solidFill>
                <a:latin typeface="Bree Serif" panose="02000503040000020004" pitchFamily="2" charset="77"/>
              </a:rPr>
              <a:t>.</a:t>
            </a:r>
            <a:endParaRPr lang="en-US" sz="1600">
              <a:solidFill>
                <a:schemeClr val="bg1"/>
              </a:solidFill>
              <a:latin typeface="Bree Serif" panose="02000503040000020004" pitchFamily="2" charset="77"/>
            </a:endParaRPr>
          </a:p>
          <a:p>
            <a:endParaRPr lang="en-US" sz="1600">
              <a:solidFill>
                <a:schemeClr val="bg1"/>
              </a:solidFill>
              <a:latin typeface="Bree Serif" panose="02000503040000020004" pitchFamily="2" charset="77"/>
            </a:endParaRPr>
          </a:p>
          <a:p>
            <a:r>
              <a:rPr lang="vi-VN" sz="1600">
                <a:solidFill>
                  <a:schemeClr val="bg1"/>
                </a:solidFill>
                <a:latin typeface="Bree Serif" panose="02000503040000020004" pitchFamily="2" charset="77"/>
              </a:rPr>
              <a:t>Sự khác biệt giữa một mảng tích hợp sẵn và một </a:t>
            </a:r>
            <a:r>
              <a:rPr lang="vi-VN" sz="1600" b="1">
                <a:latin typeface="Bree Serif" panose="02000503040000020004" pitchFamily="2" charset="77"/>
              </a:rPr>
              <a:t>ArrayList</a:t>
            </a:r>
            <a:r>
              <a:rPr lang="vi-VN" sz="1600">
                <a:solidFill>
                  <a:schemeClr val="bg1"/>
                </a:solidFill>
                <a:latin typeface="Bree Serif" panose="02000503040000020004" pitchFamily="2" charset="77"/>
              </a:rPr>
              <a:t> trong </a:t>
            </a:r>
            <a:r>
              <a:rPr lang="vi-VN" sz="1600" b="1">
                <a:latin typeface="Bree Serif" panose="02000503040000020004" pitchFamily="2" charset="77"/>
              </a:rPr>
              <a:t>Java</a:t>
            </a:r>
            <a:r>
              <a:rPr lang="vi-VN" sz="1600">
                <a:solidFill>
                  <a:schemeClr val="bg1"/>
                </a:solidFill>
                <a:latin typeface="Bree Serif" panose="02000503040000020004" pitchFamily="2" charset="77"/>
              </a:rPr>
              <a:t> là kích thước của một mảng không thể thay đổi. </a:t>
            </a:r>
            <a:endParaRPr lang="en-US" sz="1600">
              <a:solidFill>
                <a:schemeClr val="bg1"/>
              </a:solidFill>
              <a:latin typeface="Bree Serif" panose="02000503040000020004" pitchFamily="2" charset="77"/>
            </a:endParaRPr>
          </a:p>
          <a:p>
            <a:endParaRPr lang="en-US" sz="1600">
              <a:solidFill>
                <a:schemeClr val="bg1"/>
              </a:solidFill>
              <a:latin typeface="Bree Serif" panose="02000503040000020004" pitchFamily="2" charset="77"/>
            </a:endParaRPr>
          </a:p>
          <a:p>
            <a:r>
              <a:rPr lang="vi-VN" sz="1600">
                <a:solidFill>
                  <a:schemeClr val="bg1"/>
                </a:solidFill>
                <a:latin typeface="Bree Serif" panose="02000503040000020004" pitchFamily="2" charset="77"/>
              </a:rPr>
              <a:t>Trong khi đó, các phần tử có thể được thêm vào và xóa khỏi </a:t>
            </a:r>
            <a:r>
              <a:rPr lang="vi-VN" sz="1600" b="1">
                <a:latin typeface="Bree Serif" panose="02000503040000020004" pitchFamily="2" charset="77"/>
              </a:rPr>
              <a:t>ArrayList</a:t>
            </a:r>
            <a:r>
              <a:rPr lang="vi-VN" sz="1600">
                <a:solidFill>
                  <a:schemeClr val="bg1"/>
                </a:solidFill>
                <a:latin typeface="Bree Serif" panose="02000503040000020004" pitchFamily="2" charset="77"/>
              </a:rPr>
              <a:t> bất cứ khi nào muốn.</a:t>
            </a:r>
            <a:endParaRPr lang="en-VN" sz="1600">
              <a:solidFill>
                <a:schemeClr val="bg1"/>
              </a:solidFill>
              <a:latin typeface="Bree Serif" panose="02000503040000020004" pitchFamily="2" charset="77"/>
            </a:endParaRPr>
          </a:p>
        </p:txBody>
      </p:sp>
      <p:sp>
        <p:nvSpPr>
          <p:cNvPr id="19" name="!!Rounded Rectangle 18">
            <a:extLst>
              <a:ext uri="{FF2B5EF4-FFF2-40B4-BE49-F238E27FC236}">
                <a16:creationId xmlns:a16="http://schemas.microsoft.com/office/drawing/2014/main" id="{28BD619E-111D-CB83-5943-7A5B752D168F}"/>
              </a:ext>
            </a:extLst>
          </p:cNvPr>
          <p:cNvSpPr/>
          <p:nvPr/>
        </p:nvSpPr>
        <p:spPr>
          <a:xfrm>
            <a:off x="4616495" y="6698404"/>
            <a:ext cx="2959010"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61" name="Picture 60">
            <a:extLst>
              <a:ext uri="{FF2B5EF4-FFF2-40B4-BE49-F238E27FC236}">
                <a16:creationId xmlns:a16="http://schemas.microsoft.com/office/drawing/2014/main" id="{562CF66E-BE3A-16F0-C801-480CDF0E5DF9}"/>
              </a:ext>
            </a:extLst>
          </p:cNvPr>
          <p:cNvPicPr>
            <a:picLocks noChangeAspect="1"/>
          </p:cNvPicPr>
          <p:nvPr/>
        </p:nvPicPr>
        <p:blipFill>
          <a:blip r:embed="rId4"/>
          <a:stretch>
            <a:fillRect/>
          </a:stretch>
        </p:blipFill>
        <p:spPr>
          <a:xfrm>
            <a:off x="-7619693" y="4423668"/>
            <a:ext cx="7144747" cy="1895740"/>
          </a:xfrm>
          <a:prstGeom prst="roundRect">
            <a:avLst>
              <a:gd name="adj" fmla="val 8594"/>
            </a:avLst>
          </a:prstGeom>
          <a:solidFill>
            <a:srgbClr val="FFFFFF">
              <a:shade val="85000"/>
            </a:srgbClr>
          </a:solidFill>
          <a:ln>
            <a:noFill/>
          </a:ln>
          <a:effectLst/>
        </p:spPr>
      </p:pic>
      <p:sp>
        <p:nvSpPr>
          <p:cNvPr id="64" name="!!TextBox 4">
            <a:extLst>
              <a:ext uri="{FF2B5EF4-FFF2-40B4-BE49-F238E27FC236}">
                <a16:creationId xmlns:a16="http://schemas.microsoft.com/office/drawing/2014/main" id="{D9C0CB80-2154-829A-F2EC-24C31099C14A}"/>
              </a:ext>
            </a:extLst>
          </p:cNvPr>
          <p:cNvSpPr txBox="1"/>
          <p:nvPr/>
        </p:nvSpPr>
        <p:spPr>
          <a:xfrm>
            <a:off x="888753" y="-3698701"/>
            <a:ext cx="10414491" cy="1200329"/>
          </a:xfrm>
          <a:prstGeom prst="rect">
            <a:avLst/>
          </a:prstGeom>
          <a:noFill/>
        </p:spPr>
        <p:txBody>
          <a:bodyPr wrap="square">
            <a:spAutoFit/>
          </a:bodyPr>
          <a:lstStyle/>
          <a:p>
            <a:pPr algn="ctr"/>
            <a:r>
              <a:rPr lang="en-US" sz="7200">
                <a:solidFill>
                  <a:schemeClr val="bg1"/>
                </a:solidFill>
                <a:latin typeface="Bree Serif" panose="02000503040000020004" pitchFamily="2" charset="77"/>
              </a:rPr>
              <a:t>A. ARRAYLIST</a:t>
            </a:r>
            <a:endParaRPr lang="en-VN" sz="7200">
              <a:solidFill>
                <a:schemeClr val="bg1"/>
              </a:solidFill>
              <a:latin typeface="Bree Serif" panose="02000503040000020004" pitchFamily="2" charset="77"/>
            </a:endParaRPr>
          </a:p>
        </p:txBody>
      </p:sp>
    </p:spTree>
    <p:extLst>
      <p:ext uri="{BB962C8B-B14F-4D97-AF65-F5344CB8AC3E}">
        <p14:creationId xmlns:p14="http://schemas.microsoft.com/office/powerpoint/2010/main" val="2704917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19B63F-C76B-8AC1-0AD2-6A9BEC0A256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49B495B0-625D-8F62-A688-277848200D76}"/>
              </a:ext>
            </a:extLst>
          </p:cNvPr>
          <p:cNvPicPr>
            <a:picLocks noChangeAspect="1"/>
          </p:cNvPicPr>
          <p:nvPr/>
        </p:nvPicPr>
        <p:blipFill rotWithShape="1">
          <a:blip r:embed="rId3"/>
          <a:srcRect t="40739" b="20437"/>
          <a:stretch/>
        </p:blipFill>
        <p:spPr>
          <a:xfrm>
            <a:off x="0" y="4503203"/>
            <a:ext cx="12264412" cy="4761445"/>
          </a:xfrm>
          <a:prstGeom prst="rect">
            <a:avLst/>
          </a:prstGeom>
        </p:spPr>
      </p:pic>
      <p:sp>
        <p:nvSpPr>
          <p:cNvPr id="3" name="!!Rectangle 2">
            <a:extLst>
              <a:ext uri="{FF2B5EF4-FFF2-40B4-BE49-F238E27FC236}">
                <a16:creationId xmlns:a16="http://schemas.microsoft.com/office/drawing/2014/main" id="{1A011D56-F6C7-BBF5-2A7E-687E85D504D1}"/>
              </a:ext>
            </a:extLst>
          </p:cNvPr>
          <p:cNvSpPr/>
          <p:nvPr/>
        </p:nvSpPr>
        <p:spPr>
          <a:xfrm>
            <a:off x="-17985" y="3958982"/>
            <a:ext cx="12264412" cy="2924944"/>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AD3751BA-847B-4FFF-6C02-A06510488887}"/>
              </a:ext>
            </a:extLst>
          </p:cNvPr>
          <p:cNvSpPr/>
          <p:nvPr/>
        </p:nvSpPr>
        <p:spPr>
          <a:xfrm>
            <a:off x="4541504" y="2115948"/>
            <a:ext cx="7387144" cy="2203039"/>
          </a:xfrm>
          <a:prstGeom prst="roundRect">
            <a:avLst/>
          </a:prstGeom>
          <a:solidFill>
            <a:schemeClr val="bg1">
              <a:alpha val="380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1400">
              <a:solidFill>
                <a:schemeClr val="bg1"/>
              </a:solidFill>
              <a:latin typeface="Bree Serif" panose="02000503040000020004" pitchFamily="2" charset="77"/>
            </a:endParaRPr>
          </a:p>
        </p:txBody>
      </p:sp>
      <p:sp>
        <p:nvSpPr>
          <p:cNvPr id="4" name="!!Rounded Rectangle 5">
            <a:extLst>
              <a:ext uri="{FF2B5EF4-FFF2-40B4-BE49-F238E27FC236}">
                <a16:creationId xmlns:a16="http://schemas.microsoft.com/office/drawing/2014/main" id="{0BB3493B-0E67-A553-644C-2AAF3C18A847}"/>
              </a:ext>
            </a:extLst>
          </p:cNvPr>
          <p:cNvSpPr/>
          <p:nvPr/>
        </p:nvSpPr>
        <p:spPr>
          <a:xfrm>
            <a:off x="4853862" y="107799"/>
            <a:ext cx="248427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TextBox 39">
            <a:extLst>
              <a:ext uri="{FF2B5EF4-FFF2-40B4-BE49-F238E27FC236}">
                <a16:creationId xmlns:a16="http://schemas.microsoft.com/office/drawing/2014/main" id="{B7F75956-2414-2B94-D5CC-33EA0F01DBC3}"/>
              </a:ext>
            </a:extLst>
          </p:cNvPr>
          <p:cNvSpPr txBox="1"/>
          <p:nvPr/>
        </p:nvSpPr>
        <p:spPr>
          <a:xfrm>
            <a:off x="2603612" y="1697681"/>
            <a:ext cx="6984776" cy="276999"/>
          </a:xfrm>
          <a:prstGeom prst="rect">
            <a:avLst/>
          </a:prstGeom>
          <a:noFill/>
        </p:spPr>
        <p:txBody>
          <a:bodyPr wrap="square" rtlCol="0">
            <a:spAutoFit/>
          </a:bodyPr>
          <a:lstStyle/>
          <a:p>
            <a:pPr algn="ctr"/>
            <a:r>
              <a:rPr lang="en-VN" sz="1200">
                <a:solidFill>
                  <a:schemeClr val="bg1"/>
                </a:solidFill>
                <a:latin typeface="Bree Serif" panose="02000503040000020004" pitchFamily="2" charset="77"/>
              </a:rPr>
              <a:t>Phân tích </a:t>
            </a:r>
            <a:r>
              <a:rPr lang="en-US" sz="1200">
                <a:solidFill>
                  <a:schemeClr val="bg1"/>
                </a:solidFill>
                <a:latin typeface="Bree Serif" panose="02000503040000020004" pitchFamily="2" charset="77"/>
              </a:rPr>
              <a:t>Arraylist &amp; Linkedlist</a:t>
            </a:r>
            <a:endParaRPr lang="en-VN" sz="1200">
              <a:solidFill>
                <a:schemeClr val="bg1"/>
              </a:solidFill>
              <a:latin typeface="Bree Serif" panose="02000503040000020004" pitchFamily="2" charset="77"/>
            </a:endParaRPr>
          </a:p>
        </p:txBody>
      </p:sp>
      <p:sp>
        <p:nvSpPr>
          <p:cNvPr id="41" name="TextBox 40">
            <a:extLst>
              <a:ext uri="{FF2B5EF4-FFF2-40B4-BE49-F238E27FC236}">
                <a16:creationId xmlns:a16="http://schemas.microsoft.com/office/drawing/2014/main" id="{6E15529D-B7D6-CBC0-5882-E922AC0256FA}"/>
              </a:ext>
            </a:extLst>
          </p:cNvPr>
          <p:cNvSpPr txBox="1"/>
          <p:nvPr/>
        </p:nvSpPr>
        <p:spPr>
          <a:xfrm>
            <a:off x="2603612" y="802103"/>
            <a:ext cx="6984776" cy="830997"/>
          </a:xfrm>
          <a:prstGeom prst="rect">
            <a:avLst/>
          </a:prstGeom>
          <a:noFill/>
        </p:spPr>
        <p:txBody>
          <a:bodyPr wrap="square" rtlCol="0">
            <a:spAutoFit/>
          </a:bodyPr>
          <a:lstStyle/>
          <a:p>
            <a:pPr algn="ctr"/>
            <a:r>
              <a:rPr lang="en-US" sz="4800">
                <a:solidFill>
                  <a:schemeClr val="bg1"/>
                </a:solidFill>
                <a:latin typeface="Cobe-HeavyItalic" panose="020B0003040102080103" pitchFamily="34" charset="77"/>
              </a:rPr>
              <a:t>JAVA DATA STRUCTURE</a:t>
            </a:r>
            <a:endParaRPr lang="en-VN" sz="4800">
              <a:solidFill>
                <a:schemeClr val="bg1"/>
              </a:solidFill>
              <a:latin typeface="Cobe-HeavyItalic" panose="020B0003040102080103" pitchFamily="34" charset="77"/>
            </a:endParaRPr>
          </a:p>
        </p:txBody>
      </p:sp>
      <p:sp>
        <p:nvSpPr>
          <p:cNvPr id="65" name="!!TextBox 4">
            <a:extLst>
              <a:ext uri="{FF2B5EF4-FFF2-40B4-BE49-F238E27FC236}">
                <a16:creationId xmlns:a16="http://schemas.microsoft.com/office/drawing/2014/main" id="{2B1869D9-70D9-0AAE-AA54-57478CBF4600}"/>
              </a:ext>
            </a:extLst>
          </p:cNvPr>
          <p:cNvSpPr txBox="1"/>
          <p:nvPr/>
        </p:nvSpPr>
        <p:spPr>
          <a:xfrm>
            <a:off x="4780861" y="2457436"/>
            <a:ext cx="6988976" cy="1631216"/>
          </a:xfrm>
          <a:prstGeom prst="rect">
            <a:avLst/>
          </a:prstGeom>
          <a:noFill/>
        </p:spPr>
        <p:txBody>
          <a:bodyPr wrap="square">
            <a:spAutoFit/>
          </a:bodyPr>
          <a:lstStyle/>
          <a:p>
            <a:r>
              <a:rPr lang="en-US" sz="2000">
                <a:solidFill>
                  <a:schemeClr val="bg1"/>
                </a:solidFill>
                <a:latin typeface="Bree Serif" panose="02000503040000020004" pitchFamily="2" charset="77"/>
              </a:rPr>
              <a:t>I. TẠO ARRAYLIST</a:t>
            </a:r>
          </a:p>
          <a:p>
            <a:endParaRPr lang="en-US" sz="1600">
              <a:solidFill>
                <a:schemeClr val="bg1"/>
              </a:solidFill>
              <a:latin typeface="Bree Serif" panose="02000503040000020004" pitchFamily="2" charset="77"/>
            </a:endParaRPr>
          </a:p>
          <a:p>
            <a:r>
              <a:rPr lang="vi-VN" sz="1600">
                <a:solidFill>
                  <a:schemeClr val="bg1"/>
                </a:solidFill>
                <a:latin typeface="Bree Serif" panose="02000503040000020004" pitchFamily="2" charset="77"/>
              </a:rPr>
              <a:t>Để sử dụng một </a:t>
            </a:r>
            <a:r>
              <a:rPr lang="vi-VN" sz="1600" b="1">
                <a:latin typeface="Bree Serif" panose="02000503040000020004" pitchFamily="2" charset="77"/>
              </a:rPr>
              <a:t>ArrayList</a:t>
            </a:r>
            <a:r>
              <a:rPr lang="vi-VN" sz="1600">
                <a:solidFill>
                  <a:schemeClr val="bg1"/>
                </a:solidFill>
                <a:latin typeface="Bree Serif" panose="02000503040000020004" pitchFamily="2" charset="77"/>
              </a:rPr>
              <a:t>, trước tiên</a:t>
            </a:r>
            <a:r>
              <a:rPr lang="en-US" sz="1600">
                <a:solidFill>
                  <a:schemeClr val="bg1"/>
                </a:solidFill>
                <a:latin typeface="Bree Serif" panose="02000503040000020004" pitchFamily="2" charset="77"/>
              </a:rPr>
              <a:t> </a:t>
            </a:r>
            <a:r>
              <a:rPr lang="vi-VN" sz="1600">
                <a:solidFill>
                  <a:schemeClr val="bg1"/>
                </a:solidFill>
                <a:latin typeface="Bree Serif" panose="02000503040000020004" pitchFamily="2" charset="77"/>
              </a:rPr>
              <a:t>phải </a:t>
            </a:r>
            <a:r>
              <a:rPr lang="vi-VN" sz="1600" b="1">
                <a:latin typeface="Bree Serif" panose="02000503040000020004" pitchFamily="2" charset="77"/>
              </a:rPr>
              <a:t>import</a:t>
            </a:r>
            <a:r>
              <a:rPr lang="vi-VN" sz="1600">
                <a:solidFill>
                  <a:schemeClr val="bg1"/>
                </a:solidFill>
                <a:latin typeface="Bree Serif" panose="02000503040000020004" pitchFamily="2" charset="77"/>
              </a:rPr>
              <a:t> nó từ </a:t>
            </a:r>
            <a:r>
              <a:rPr lang="vi-VN" sz="1600" b="1">
                <a:latin typeface="Bree Serif" panose="02000503040000020004" pitchFamily="2" charset="77"/>
              </a:rPr>
              <a:t>java.util.</a:t>
            </a:r>
            <a:endParaRPr lang="en-US" sz="1600" b="1">
              <a:latin typeface="Bree Serif" panose="02000503040000020004" pitchFamily="2" charset="77"/>
            </a:endParaRPr>
          </a:p>
          <a:p>
            <a:endParaRPr lang="en-US" sz="1600">
              <a:solidFill>
                <a:schemeClr val="bg1"/>
              </a:solidFill>
              <a:latin typeface="Bree Serif" panose="02000503040000020004" pitchFamily="2" charset="77"/>
            </a:endParaRPr>
          </a:p>
          <a:p>
            <a:r>
              <a:rPr lang="en-US" sz="1600">
                <a:solidFill>
                  <a:schemeClr val="bg1"/>
                </a:solidFill>
                <a:latin typeface="Bree Serif" panose="02000503040000020004" pitchFamily="2" charset="77"/>
              </a:rPr>
              <a:t>Arraylist</a:t>
            </a:r>
            <a:r>
              <a:rPr lang="vi-VN" sz="1600">
                <a:solidFill>
                  <a:schemeClr val="bg1"/>
                </a:solidFill>
                <a:latin typeface="Bree Serif" panose="02000503040000020004" pitchFamily="2" charset="77"/>
              </a:rPr>
              <a:t> có thể sử dụng các phương thức như </a:t>
            </a:r>
            <a:r>
              <a:rPr lang="vi-VN" sz="1600" b="1">
                <a:solidFill>
                  <a:schemeClr val="tx1">
                    <a:lumMod val="95000"/>
                    <a:lumOff val="5000"/>
                  </a:schemeClr>
                </a:solidFill>
                <a:latin typeface="Bree Serif" panose="02000503040000020004" pitchFamily="2" charset="77"/>
              </a:rPr>
              <a:t>add()</a:t>
            </a:r>
            <a:r>
              <a:rPr lang="vi-VN" sz="1600" b="1">
                <a:solidFill>
                  <a:schemeClr val="bg1"/>
                </a:solidFill>
                <a:latin typeface="Bree Serif" panose="02000503040000020004" pitchFamily="2" charset="77"/>
              </a:rPr>
              <a:t>,</a:t>
            </a:r>
            <a:r>
              <a:rPr lang="vi-VN" sz="1600" b="1">
                <a:solidFill>
                  <a:schemeClr val="tx1">
                    <a:lumMod val="95000"/>
                    <a:lumOff val="5000"/>
                  </a:schemeClr>
                </a:solidFill>
                <a:latin typeface="Bree Serif" panose="02000503040000020004" pitchFamily="2" charset="77"/>
              </a:rPr>
              <a:t> get()</a:t>
            </a:r>
            <a:r>
              <a:rPr lang="vi-VN" sz="1600" b="1">
                <a:solidFill>
                  <a:schemeClr val="bg1"/>
                </a:solidFill>
                <a:latin typeface="Bree Serif" panose="02000503040000020004" pitchFamily="2" charset="77"/>
              </a:rPr>
              <a:t>,</a:t>
            </a:r>
            <a:r>
              <a:rPr lang="vi-VN" sz="1600" b="1">
                <a:solidFill>
                  <a:schemeClr val="tx1">
                    <a:lumMod val="95000"/>
                    <a:lumOff val="5000"/>
                  </a:schemeClr>
                </a:solidFill>
                <a:latin typeface="Bree Serif" panose="02000503040000020004" pitchFamily="2" charset="77"/>
              </a:rPr>
              <a:t> set() </a:t>
            </a:r>
            <a:r>
              <a:rPr lang="vi-VN" sz="1600" b="1">
                <a:solidFill>
                  <a:schemeClr val="bg1"/>
                </a:solidFill>
                <a:latin typeface="Bree Serif" panose="02000503040000020004" pitchFamily="2" charset="77"/>
              </a:rPr>
              <a:t>và</a:t>
            </a:r>
            <a:r>
              <a:rPr lang="vi-VN" sz="1600" b="1">
                <a:solidFill>
                  <a:schemeClr val="tx1">
                    <a:lumMod val="95000"/>
                    <a:lumOff val="5000"/>
                  </a:schemeClr>
                </a:solidFill>
                <a:latin typeface="Bree Serif" panose="02000503040000020004" pitchFamily="2" charset="77"/>
              </a:rPr>
              <a:t> remove() </a:t>
            </a:r>
            <a:r>
              <a:rPr lang="vi-VN" sz="1600">
                <a:solidFill>
                  <a:schemeClr val="bg1"/>
                </a:solidFill>
                <a:latin typeface="Bree Serif" panose="02000503040000020004" pitchFamily="2" charset="77"/>
              </a:rPr>
              <a:t>để quản lý danh sách các phần tử.</a:t>
            </a:r>
            <a:endParaRPr lang="en-VN" sz="1600">
              <a:solidFill>
                <a:schemeClr val="bg1"/>
              </a:solidFill>
              <a:latin typeface="Bree Serif" panose="02000503040000020004" pitchFamily="2" charset="77"/>
            </a:endParaRPr>
          </a:p>
        </p:txBody>
      </p:sp>
      <p:sp>
        <p:nvSpPr>
          <p:cNvPr id="19" name="!!Rounded Rectangle 18">
            <a:extLst>
              <a:ext uri="{FF2B5EF4-FFF2-40B4-BE49-F238E27FC236}">
                <a16:creationId xmlns:a16="http://schemas.microsoft.com/office/drawing/2014/main" id="{60502BAD-4CC5-E52A-B542-D8633F475C70}"/>
              </a:ext>
            </a:extLst>
          </p:cNvPr>
          <p:cNvSpPr/>
          <p:nvPr/>
        </p:nvSpPr>
        <p:spPr>
          <a:xfrm>
            <a:off x="4616495" y="6698404"/>
            <a:ext cx="2959010"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7" name="Picture 6">
            <a:extLst>
              <a:ext uri="{FF2B5EF4-FFF2-40B4-BE49-F238E27FC236}">
                <a16:creationId xmlns:a16="http://schemas.microsoft.com/office/drawing/2014/main" id="{093B0D23-53B5-4F25-0527-E0A84833D26E}"/>
              </a:ext>
            </a:extLst>
          </p:cNvPr>
          <p:cNvPicPr>
            <a:picLocks noChangeAspect="1"/>
          </p:cNvPicPr>
          <p:nvPr/>
        </p:nvPicPr>
        <p:blipFill>
          <a:blip r:embed="rId4"/>
          <a:stretch>
            <a:fillRect/>
          </a:stretch>
        </p:blipFill>
        <p:spPr>
          <a:xfrm>
            <a:off x="193391" y="4423668"/>
            <a:ext cx="7144747" cy="1895740"/>
          </a:xfrm>
          <a:prstGeom prst="roundRect">
            <a:avLst>
              <a:gd name="adj" fmla="val 8594"/>
            </a:avLst>
          </a:prstGeom>
          <a:solidFill>
            <a:srgbClr val="FFFFFF">
              <a:shade val="85000"/>
            </a:srgbClr>
          </a:solidFill>
          <a:ln>
            <a:noFill/>
          </a:ln>
          <a:effectLst/>
        </p:spPr>
      </p:pic>
      <p:pic>
        <p:nvPicPr>
          <p:cNvPr id="10" name="Picture 9">
            <a:extLst>
              <a:ext uri="{FF2B5EF4-FFF2-40B4-BE49-F238E27FC236}">
                <a16:creationId xmlns:a16="http://schemas.microsoft.com/office/drawing/2014/main" id="{6B1F6BAA-A06F-F429-080C-6A4BDCD5C983}"/>
              </a:ext>
            </a:extLst>
          </p:cNvPr>
          <p:cNvPicPr>
            <a:picLocks noChangeAspect="1"/>
          </p:cNvPicPr>
          <p:nvPr/>
        </p:nvPicPr>
        <p:blipFill>
          <a:blip r:embed="rId5"/>
          <a:stretch>
            <a:fillRect/>
          </a:stretch>
        </p:blipFill>
        <p:spPr>
          <a:xfrm>
            <a:off x="-4552588" y="2743264"/>
            <a:ext cx="4216929" cy="243143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344656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EAE588-EBA6-06A7-AC47-F7173D0AE21B}"/>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89F860BB-ADFC-9863-DA38-8FB9B8AF0693}"/>
              </a:ext>
            </a:extLst>
          </p:cNvPr>
          <p:cNvPicPr>
            <a:picLocks noChangeAspect="1"/>
          </p:cNvPicPr>
          <p:nvPr/>
        </p:nvPicPr>
        <p:blipFill rotWithShape="1">
          <a:blip r:embed="rId3"/>
          <a:srcRect t="40739" b="20437"/>
          <a:stretch/>
        </p:blipFill>
        <p:spPr>
          <a:xfrm>
            <a:off x="0" y="4503203"/>
            <a:ext cx="12264412" cy="4761445"/>
          </a:xfrm>
          <a:prstGeom prst="rect">
            <a:avLst/>
          </a:prstGeom>
        </p:spPr>
      </p:pic>
      <p:sp>
        <p:nvSpPr>
          <p:cNvPr id="3" name="!!Rectangle 2">
            <a:extLst>
              <a:ext uri="{FF2B5EF4-FFF2-40B4-BE49-F238E27FC236}">
                <a16:creationId xmlns:a16="http://schemas.microsoft.com/office/drawing/2014/main" id="{8C13E7C5-B7A7-81EE-CCBC-59C2090F8F19}"/>
              </a:ext>
            </a:extLst>
          </p:cNvPr>
          <p:cNvSpPr/>
          <p:nvPr/>
        </p:nvSpPr>
        <p:spPr>
          <a:xfrm>
            <a:off x="-17985" y="3958982"/>
            <a:ext cx="12264412" cy="2924944"/>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3CAB848D-1305-3AA9-AAEF-95E7562D7441}"/>
              </a:ext>
            </a:extLst>
          </p:cNvPr>
          <p:cNvSpPr/>
          <p:nvPr/>
        </p:nvSpPr>
        <p:spPr>
          <a:xfrm>
            <a:off x="4541504" y="2115948"/>
            <a:ext cx="7387144" cy="3545299"/>
          </a:xfrm>
          <a:prstGeom prst="roundRect">
            <a:avLst/>
          </a:prstGeom>
          <a:solidFill>
            <a:schemeClr val="bg1">
              <a:alpha val="380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1400">
              <a:solidFill>
                <a:schemeClr val="bg1"/>
              </a:solidFill>
              <a:latin typeface="Bree Serif" panose="02000503040000020004" pitchFamily="2" charset="77"/>
            </a:endParaRPr>
          </a:p>
        </p:txBody>
      </p:sp>
      <p:sp>
        <p:nvSpPr>
          <p:cNvPr id="4" name="!!Rounded Rectangle 5">
            <a:extLst>
              <a:ext uri="{FF2B5EF4-FFF2-40B4-BE49-F238E27FC236}">
                <a16:creationId xmlns:a16="http://schemas.microsoft.com/office/drawing/2014/main" id="{C570A215-A41D-E2C8-5BEA-968B0F6E8E6A}"/>
              </a:ext>
            </a:extLst>
          </p:cNvPr>
          <p:cNvSpPr/>
          <p:nvPr/>
        </p:nvSpPr>
        <p:spPr>
          <a:xfrm>
            <a:off x="4853862" y="107799"/>
            <a:ext cx="248427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TextBox 39">
            <a:extLst>
              <a:ext uri="{FF2B5EF4-FFF2-40B4-BE49-F238E27FC236}">
                <a16:creationId xmlns:a16="http://schemas.microsoft.com/office/drawing/2014/main" id="{3CC27FEA-BF16-EAD3-247C-624594023AB8}"/>
              </a:ext>
            </a:extLst>
          </p:cNvPr>
          <p:cNvSpPr txBox="1"/>
          <p:nvPr/>
        </p:nvSpPr>
        <p:spPr>
          <a:xfrm>
            <a:off x="2603612" y="1697681"/>
            <a:ext cx="6984776" cy="276999"/>
          </a:xfrm>
          <a:prstGeom prst="rect">
            <a:avLst/>
          </a:prstGeom>
          <a:noFill/>
        </p:spPr>
        <p:txBody>
          <a:bodyPr wrap="square" rtlCol="0">
            <a:spAutoFit/>
          </a:bodyPr>
          <a:lstStyle/>
          <a:p>
            <a:pPr algn="ctr"/>
            <a:r>
              <a:rPr lang="en-VN" sz="1200">
                <a:solidFill>
                  <a:schemeClr val="bg1"/>
                </a:solidFill>
                <a:latin typeface="Bree Serif" panose="02000503040000020004" pitchFamily="2" charset="77"/>
              </a:rPr>
              <a:t>Phân tích </a:t>
            </a:r>
            <a:r>
              <a:rPr lang="en-US" sz="1200">
                <a:solidFill>
                  <a:schemeClr val="bg1"/>
                </a:solidFill>
                <a:latin typeface="Bree Serif" panose="02000503040000020004" pitchFamily="2" charset="77"/>
              </a:rPr>
              <a:t>Arraylist &amp; Linkedlist</a:t>
            </a:r>
            <a:endParaRPr lang="en-VN" sz="1200">
              <a:solidFill>
                <a:schemeClr val="bg1"/>
              </a:solidFill>
              <a:latin typeface="Bree Serif" panose="02000503040000020004" pitchFamily="2" charset="77"/>
            </a:endParaRPr>
          </a:p>
        </p:txBody>
      </p:sp>
      <p:sp>
        <p:nvSpPr>
          <p:cNvPr id="41" name="TextBox 40">
            <a:extLst>
              <a:ext uri="{FF2B5EF4-FFF2-40B4-BE49-F238E27FC236}">
                <a16:creationId xmlns:a16="http://schemas.microsoft.com/office/drawing/2014/main" id="{80253A44-D21C-4E6D-9D26-1AD8A50AD11E}"/>
              </a:ext>
            </a:extLst>
          </p:cNvPr>
          <p:cNvSpPr txBox="1"/>
          <p:nvPr/>
        </p:nvSpPr>
        <p:spPr>
          <a:xfrm>
            <a:off x="2603612" y="802103"/>
            <a:ext cx="6984776" cy="830997"/>
          </a:xfrm>
          <a:prstGeom prst="rect">
            <a:avLst/>
          </a:prstGeom>
          <a:noFill/>
        </p:spPr>
        <p:txBody>
          <a:bodyPr wrap="square" rtlCol="0">
            <a:spAutoFit/>
          </a:bodyPr>
          <a:lstStyle/>
          <a:p>
            <a:pPr algn="ctr"/>
            <a:r>
              <a:rPr lang="en-US" sz="4800">
                <a:solidFill>
                  <a:schemeClr val="bg1"/>
                </a:solidFill>
                <a:latin typeface="Cobe-HeavyItalic" panose="020B0003040102080103" pitchFamily="34" charset="77"/>
              </a:rPr>
              <a:t>JAVA DATA STRUCTURE</a:t>
            </a:r>
            <a:endParaRPr lang="en-VN" sz="4800">
              <a:solidFill>
                <a:schemeClr val="bg1"/>
              </a:solidFill>
              <a:latin typeface="Cobe-HeavyItalic" panose="020B0003040102080103" pitchFamily="34" charset="77"/>
            </a:endParaRPr>
          </a:p>
        </p:txBody>
      </p:sp>
      <p:sp>
        <p:nvSpPr>
          <p:cNvPr id="65" name="!!TextBox 4">
            <a:extLst>
              <a:ext uri="{FF2B5EF4-FFF2-40B4-BE49-F238E27FC236}">
                <a16:creationId xmlns:a16="http://schemas.microsoft.com/office/drawing/2014/main" id="{EAFE1DCE-2EDF-E205-816D-219B8E379FEF}"/>
              </a:ext>
            </a:extLst>
          </p:cNvPr>
          <p:cNvSpPr txBox="1"/>
          <p:nvPr/>
        </p:nvSpPr>
        <p:spPr>
          <a:xfrm>
            <a:off x="4842526" y="2593184"/>
            <a:ext cx="6988976" cy="2431435"/>
          </a:xfrm>
          <a:prstGeom prst="rect">
            <a:avLst/>
          </a:prstGeom>
          <a:noFill/>
        </p:spPr>
        <p:txBody>
          <a:bodyPr wrap="square">
            <a:spAutoFit/>
          </a:bodyPr>
          <a:lstStyle/>
          <a:p>
            <a:r>
              <a:rPr lang="en-US" sz="2000">
                <a:solidFill>
                  <a:schemeClr val="bg1"/>
                </a:solidFill>
                <a:latin typeface="Bree Serif" panose="02000503040000020004" pitchFamily="2" charset="77"/>
              </a:rPr>
              <a:t>II.</a:t>
            </a:r>
            <a:r>
              <a:rPr lang="vi-VN" sz="2000">
                <a:solidFill>
                  <a:schemeClr val="bg1"/>
                </a:solidFill>
                <a:latin typeface="Bree Serif" panose="02000503040000020004" pitchFamily="2" charset="77"/>
              </a:rPr>
              <a:t> THÊM PHẦN TỬ</a:t>
            </a:r>
            <a:endParaRPr lang="en-US" sz="2000">
              <a:solidFill>
                <a:schemeClr val="bg1"/>
              </a:solidFill>
              <a:latin typeface="Bree Serif" panose="02000503040000020004" pitchFamily="2" charset="77"/>
            </a:endParaRPr>
          </a:p>
          <a:p>
            <a:endParaRPr lang="vi-VN" sz="2000">
              <a:solidFill>
                <a:schemeClr val="bg1"/>
              </a:solidFill>
              <a:latin typeface="Bree Serif" panose="02000503040000020004" pitchFamily="2" charset="77"/>
            </a:endParaRPr>
          </a:p>
          <a:p>
            <a:r>
              <a:rPr lang="vi-VN" sz="1600">
                <a:solidFill>
                  <a:schemeClr val="bg1"/>
                </a:solidFill>
                <a:latin typeface="Bree Serif" panose="02000503040000020004" pitchFamily="2" charset="77"/>
              </a:rPr>
              <a:t>Để thêm phần tử vào </a:t>
            </a:r>
            <a:r>
              <a:rPr lang="vi-VN" sz="1600" b="1">
                <a:latin typeface="Bree Serif" panose="02000503040000020004" pitchFamily="2" charset="77"/>
              </a:rPr>
              <a:t>ArrayList</a:t>
            </a:r>
            <a:r>
              <a:rPr lang="vi-VN" sz="1600">
                <a:solidFill>
                  <a:schemeClr val="bg1"/>
                </a:solidFill>
                <a:latin typeface="Bree Serif" panose="02000503040000020004" pitchFamily="2" charset="77"/>
              </a:rPr>
              <a:t>, hãy sử dụng phương thức </a:t>
            </a:r>
            <a:r>
              <a:rPr lang="vi-VN" sz="1600" b="1">
                <a:solidFill>
                  <a:schemeClr val="tx1">
                    <a:lumMod val="95000"/>
                    <a:lumOff val="5000"/>
                  </a:schemeClr>
                </a:solidFill>
                <a:latin typeface="Bree Serif" panose="02000503040000020004" pitchFamily="2" charset="77"/>
              </a:rPr>
              <a:t>add()</a:t>
            </a:r>
            <a:endParaRPr lang="vi-VN" sz="1600">
              <a:solidFill>
                <a:schemeClr val="bg1"/>
              </a:solidFill>
              <a:latin typeface="Bree Serif" panose="02000503040000020004" pitchFamily="2" charset="77"/>
            </a:endParaRPr>
          </a:p>
          <a:p>
            <a:endParaRPr lang="vi-VN" sz="1600">
              <a:solidFill>
                <a:schemeClr val="bg1"/>
              </a:solidFill>
              <a:latin typeface="Bree Serif" panose="02000503040000020004" pitchFamily="2" charset="77"/>
            </a:endParaRPr>
          </a:p>
          <a:p>
            <a:r>
              <a:rPr lang="en-US" sz="1600">
                <a:solidFill>
                  <a:schemeClr val="bg1"/>
                </a:solidFill>
                <a:latin typeface="Bree Serif" panose="02000503040000020004" pitchFamily="2" charset="77"/>
              </a:rPr>
              <a:t>Có </a:t>
            </a:r>
            <a:r>
              <a:rPr lang="vi-VN" sz="1600">
                <a:solidFill>
                  <a:schemeClr val="bg1"/>
                </a:solidFill>
                <a:latin typeface="Bree Serif" panose="02000503040000020004" pitchFamily="2" charset="77"/>
              </a:rPr>
              <a:t>thể thêm một phần tử vào vị trí được chỉ định bằng cách tham chiếu đến số chỉ mục.</a:t>
            </a:r>
            <a:endParaRPr lang="en-US" sz="1600">
              <a:solidFill>
                <a:schemeClr val="bg1"/>
              </a:solidFill>
              <a:latin typeface="Bree Serif" panose="02000503040000020004" pitchFamily="2" charset="77"/>
            </a:endParaRPr>
          </a:p>
          <a:p>
            <a:endParaRPr lang="vi-VN" sz="1600">
              <a:solidFill>
                <a:schemeClr val="bg1"/>
              </a:solidFill>
              <a:latin typeface="Bree Serif" panose="02000503040000020004" pitchFamily="2" charset="77"/>
            </a:endParaRPr>
          </a:p>
          <a:p>
            <a:r>
              <a:rPr lang="vi-VN" sz="1600" b="1">
                <a:latin typeface="Bree Serif" panose="02000503040000020004" pitchFamily="2" charset="77"/>
              </a:rPr>
              <a:t>ArrayList</a:t>
            </a:r>
            <a:r>
              <a:rPr lang="vi-VN" sz="1600">
                <a:solidFill>
                  <a:schemeClr val="bg1"/>
                </a:solidFill>
                <a:latin typeface="Bree Serif" panose="02000503040000020004" pitchFamily="2" charset="77"/>
              </a:rPr>
              <a:t> giữ các phần tử theo cùng thứ tự thêm chúng, vì vậy phần tử đầu tiên bạn thêm sẽ ở vị trí 0, phần tử tiếp theo ở vị trí 1, v.v.</a:t>
            </a:r>
            <a:endParaRPr lang="en-VN" sz="1600">
              <a:solidFill>
                <a:schemeClr val="bg1"/>
              </a:solidFill>
              <a:latin typeface="Bree Serif" panose="02000503040000020004" pitchFamily="2" charset="77"/>
            </a:endParaRPr>
          </a:p>
        </p:txBody>
      </p:sp>
      <p:sp>
        <p:nvSpPr>
          <p:cNvPr id="19" name="!!Rounded Rectangle 18">
            <a:extLst>
              <a:ext uri="{FF2B5EF4-FFF2-40B4-BE49-F238E27FC236}">
                <a16:creationId xmlns:a16="http://schemas.microsoft.com/office/drawing/2014/main" id="{41809685-F160-5BF6-2A73-4F512E999E17}"/>
              </a:ext>
            </a:extLst>
          </p:cNvPr>
          <p:cNvSpPr/>
          <p:nvPr/>
        </p:nvSpPr>
        <p:spPr>
          <a:xfrm>
            <a:off x="4616495" y="6698404"/>
            <a:ext cx="2959010"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 name="Picture 1">
            <a:extLst>
              <a:ext uri="{FF2B5EF4-FFF2-40B4-BE49-F238E27FC236}">
                <a16:creationId xmlns:a16="http://schemas.microsoft.com/office/drawing/2014/main" id="{E5E7F668-0BEB-0175-C6CF-0810497689A9}"/>
              </a:ext>
            </a:extLst>
          </p:cNvPr>
          <p:cNvPicPr>
            <a:picLocks noChangeAspect="1"/>
          </p:cNvPicPr>
          <p:nvPr/>
        </p:nvPicPr>
        <p:blipFill>
          <a:blip r:embed="rId4"/>
          <a:stretch>
            <a:fillRect/>
          </a:stretch>
        </p:blipFill>
        <p:spPr>
          <a:xfrm>
            <a:off x="193391" y="7913129"/>
            <a:ext cx="7144747" cy="1895740"/>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C8E45666-B11B-1EE1-462F-6F8F08084943}"/>
              </a:ext>
            </a:extLst>
          </p:cNvPr>
          <p:cNvPicPr>
            <a:picLocks noChangeAspect="1"/>
          </p:cNvPicPr>
          <p:nvPr/>
        </p:nvPicPr>
        <p:blipFill>
          <a:blip r:embed="rId5"/>
          <a:srcRect b="37412"/>
          <a:stretch>
            <a:fillRect/>
          </a:stretch>
        </p:blipFill>
        <p:spPr>
          <a:xfrm>
            <a:off x="-3961270" y="2142126"/>
            <a:ext cx="2724361" cy="1286874"/>
          </a:xfrm>
          <a:prstGeom prst="roundRect">
            <a:avLst>
              <a:gd name="adj" fmla="val 8594"/>
            </a:avLst>
          </a:prstGeom>
          <a:solidFill>
            <a:srgbClr val="FFFFFF">
              <a:shade val="85000"/>
            </a:srgbClr>
          </a:solidFill>
          <a:ln>
            <a:noFill/>
          </a:ln>
          <a:effectLst/>
        </p:spPr>
      </p:pic>
      <p:pic>
        <p:nvPicPr>
          <p:cNvPr id="10" name="Picture 9">
            <a:extLst>
              <a:ext uri="{FF2B5EF4-FFF2-40B4-BE49-F238E27FC236}">
                <a16:creationId xmlns:a16="http://schemas.microsoft.com/office/drawing/2014/main" id="{6FEF6C8C-3B60-7A47-C4D9-0B90472F8981}"/>
              </a:ext>
            </a:extLst>
          </p:cNvPr>
          <p:cNvPicPr>
            <a:picLocks noChangeAspect="1"/>
          </p:cNvPicPr>
          <p:nvPr/>
        </p:nvPicPr>
        <p:blipFill>
          <a:blip r:embed="rId6"/>
          <a:stretch>
            <a:fillRect/>
          </a:stretch>
        </p:blipFill>
        <p:spPr>
          <a:xfrm>
            <a:off x="-1798281" y="3599114"/>
            <a:ext cx="1648055" cy="1047896"/>
          </a:xfrm>
          <a:prstGeom prst="roundRect">
            <a:avLst>
              <a:gd name="adj" fmla="val 8594"/>
            </a:avLst>
          </a:prstGeom>
          <a:solidFill>
            <a:srgbClr val="FFFFFF">
              <a:shade val="85000"/>
            </a:srgbClr>
          </a:solidFill>
          <a:ln>
            <a:noFill/>
          </a:ln>
          <a:effectLst/>
        </p:spPr>
      </p:pic>
      <p:pic>
        <p:nvPicPr>
          <p:cNvPr id="12" name="Picture 11">
            <a:extLst>
              <a:ext uri="{FF2B5EF4-FFF2-40B4-BE49-F238E27FC236}">
                <a16:creationId xmlns:a16="http://schemas.microsoft.com/office/drawing/2014/main" id="{A08CF4AE-991D-B191-C137-BC4F37E2106C}"/>
              </a:ext>
            </a:extLst>
          </p:cNvPr>
          <p:cNvPicPr>
            <a:picLocks noChangeAspect="1"/>
          </p:cNvPicPr>
          <p:nvPr/>
        </p:nvPicPr>
        <p:blipFill>
          <a:blip r:embed="rId7"/>
          <a:stretch>
            <a:fillRect/>
          </a:stretch>
        </p:blipFill>
        <p:spPr>
          <a:xfrm>
            <a:off x="-3670355" y="4729033"/>
            <a:ext cx="1486107" cy="1086002"/>
          </a:xfrm>
          <a:prstGeom prst="roundRect">
            <a:avLst>
              <a:gd name="adj" fmla="val 8594"/>
            </a:avLst>
          </a:prstGeom>
          <a:solidFill>
            <a:srgbClr val="FFFFFF">
              <a:shade val="85000"/>
            </a:srgbClr>
          </a:solidFill>
          <a:ln>
            <a:noFill/>
          </a:ln>
          <a:effectLst/>
        </p:spPr>
      </p:pic>
      <p:pic>
        <p:nvPicPr>
          <p:cNvPr id="14" name="Picture 13">
            <a:extLst>
              <a:ext uri="{FF2B5EF4-FFF2-40B4-BE49-F238E27FC236}">
                <a16:creationId xmlns:a16="http://schemas.microsoft.com/office/drawing/2014/main" id="{ACA65C8B-AD58-C04F-3525-D80EE7D06E02}"/>
              </a:ext>
            </a:extLst>
          </p:cNvPr>
          <p:cNvPicPr>
            <a:picLocks noChangeAspect="1"/>
          </p:cNvPicPr>
          <p:nvPr/>
        </p:nvPicPr>
        <p:blipFill>
          <a:blip r:embed="rId8"/>
          <a:stretch>
            <a:fillRect/>
          </a:stretch>
        </p:blipFill>
        <p:spPr>
          <a:xfrm>
            <a:off x="174349" y="2743264"/>
            <a:ext cx="4216929" cy="243143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2633208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1367</Words>
  <Application>Microsoft Office PowerPoint</Application>
  <PresentationFormat>Widescreen</PresentationFormat>
  <Paragraphs>197</Paragraphs>
  <Slides>15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Bree Serif</vt:lpstr>
      <vt:lpstr>Calibri Light</vt:lpstr>
      <vt:lpstr>Cobe-HeavyItalic</vt:lpstr>
      <vt:lpstr>Arial</vt:lpstr>
      <vt:lpstr>Calibri</vt:lpstr>
      <vt:lpstr>SVN-A Love Of Thunder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Le Thai Son</cp:lastModifiedBy>
  <cp:revision>8</cp:revision>
  <dcterms:created xsi:type="dcterms:W3CDTF">2024-02-21T14:12:02Z</dcterms:created>
  <dcterms:modified xsi:type="dcterms:W3CDTF">2025-10-29T02:18:03Z</dcterms:modified>
</cp:coreProperties>
</file>